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9"/>
  </p:notesMasterIdLst>
  <p:handoutMasterIdLst>
    <p:handoutMasterId r:id="rId30"/>
  </p:handoutMasterIdLst>
  <p:sldIdLst>
    <p:sldId id="732" r:id="rId5"/>
    <p:sldId id="463" r:id="rId6"/>
    <p:sldId id="715" r:id="rId7"/>
    <p:sldId id="730" r:id="rId8"/>
    <p:sldId id="731" r:id="rId9"/>
    <p:sldId id="707" r:id="rId10"/>
    <p:sldId id="729" r:id="rId11"/>
    <p:sldId id="708" r:id="rId12"/>
    <p:sldId id="728" r:id="rId13"/>
    <p:sldId id="716" r:id="rId14"/>
    <p:sldId id="826" r:id="rId15"/>
    <p:sldId id="718" r:id="rId16"/>
    <p:sldId id="823" r:id="rId17"/>
    <p:sldId id="822" r:id="rId18"/>
    <p:sldId id="824" r:id="rId19"/>
    <p:sldId id="821" r:id="rId20"/>
    <p:sldId id="817" r:id="rId21"/>
    <p:sldId id="818" r:id="rId22"/>
    <p:sldId id="819" r:id="rId23"/>
    <p:sldId id="820" r:id="rId24"/>
    <p:sldId id="473" r:id="rId25"/>
    <p:sldId id="726" r:id="rId26"/>
    <p:sldId id="825" r:id="rId27"/>
    <p:sldId id="7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9E5"/>
    <a:srgbClr val="8D181F"/>
    <a:srgbClr val="000000"/>
    <a:srgbClr val="E6E6E6"/>
    <a:srgbClr val="2B2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2014" autoAdjust="0"/>
  </p:normalViewPr>
  <p:slideViewPr>
    <p:cSldViewPr snapToGrid="0">
      <p:cViewPr varScale="1">
        <p:scale>
          <a:sx n="88" d="100"/>
          <a:sy n="88" d="100"/>
        </p:scale>
        <p:origin x="21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18448-FD24-4749-ADE2-9BBE87CD84EF}"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C51AFA83-590C-4320-8644-99EEF9B94ED8}" type="pres">
      <dgm:prSet presAssocID="{61B18448-FD24-4749-ADE2-9BBE87CD84EF}" presName="Name0" presStyleCnt="0">
        <dgm:presLayoutVars>
          <dgm:dir/>
          <dgm:resizeHandles val="exact"/>
        </dgm:presLayoutVars>
      </dgm:prSet>
      <dgm:spPr/>
    </dgm:pt>
  </dgm:ptLst>
  <dgm:cxnLst>
    <dgm:cxn modelId="{BCB12D31-803A-42B1-A9B9-3F5564E4EFE5}" type="presOf" srcId="{61B18448-FD24-4749-ADE2-9BBE87CD84EF}" destId="{C51AFA83-590C-4320-8644-99EEF9B94ED8}"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A430FF-3D05-CE62-5FD0-AA10D94299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B4B1A7-BF3E-042B-9D66-A8AD844BF3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4F4BA-630D-454C-8BCD-61BF2D244078}" type="datetimeFigureOut">
              <a:rPr lang="en-US" smtClean="0"/>
              <a:t>1/15/2025</a:t>
            </a:fld>
            <a:endParaRPr lang="en-US"/>
          </a:p>
        </p:txBody>
      </p:sp>
      <p:sp>
        <p:nvSpPr>
          <p:cNvPr id="4" name="Footer Placeholder 3">
            <a:extLst>
              <a:ext uri="{FF2B5EF4-FFF2-40B4-BE49-F238E27FC236}">
                <a16:creationId xmlns:a16="http://schemas.microsoft.com/office/drawing/2014/main" id="{98F4FD03-008B-3BBE-E5D6-CFE4CA6915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6AC6C-24DB-5C6B-59AA-4C6C27B385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43542B-39D5-45E2-A63C-31785E55B6F6}" type="slidenum">
              <a:rPr lang="en-US" smtClean="0"/>
              <a:t>‹#›</a:t>
            </a:fld>
            <a:endParaRPr lang="en-US"/>
          </a:p>
        </p:txBody>
      </p:sp>
    </p:spTree>
    <p:extLst>
      <p:ext uri="{BB962C8B-B14F-4D97-AF65-F5344CB8AC3E}">
        <p14:creationId xmlns:p14="http://schemas.microsoft.com/office/powerpoint/2010/main" val="317690805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6DC40-6A38-4197-94E8-FFE353564367}"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E7251-878E-4793-B60C-8B0977FEA6AF}" type="slidenum">
              <a:rPr lang="en-US" smtClean="0"/>
              <a:t>‹#›</a:t>
            </a:fld>
            <a:endParaRPr lang="en-US"/>
          </a:p>
        </p:txBody>
      </p:sp>
    </p:spTree>
    <p:extLst>
      <p:ext uri="{BB962C8B-B14F-4D97-AF65-F5344CB8AC3E}">
        <p14:creationId xmlns:p14="http://schemas.microsoft.com/office/powerpoint/2010/main" val="302771377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rPr>
              <a:t> In some cases, traffickers trick, defraud or physically force victims into providing commercial sex. In others, victims are lied to, assaulted, threatened or manipulated into working under inhumane, illegal or otherwise unacceptable conditions. </a:t>
            </a:r>
            <a:endParaRPr lang="en-US" dirty="0"/>
          </a:p>
        </p:txBody>
      </p:sp>
      <p:sp>
        <p:nvSpPr>
          <p:cNvPr id="4" name="Slide Number Placeholder 3"/>
          <p:cNvSpPr>
            <a:spLocks noGrp="1"/>
          </p:cNvSpPr>
          <p:nvPr>
            <p:ph type="sldNum" sz="quarter" idx="10"/>
          </p:nvPr>
        </p:nvSpPr>
        <p:spPr/>
        <p:txBody>
          <a:bodyPr/>
          <a:lstStyle/>
          <a:p>
            <a:fld id="{E9F2FB95-BFD2-4CAF-8DA4-ADB5FD35E3F9}" type="slidenum">
              <a:rPr lang="en-US" smtClean="0"/>
              <a:t>2</a:t>
            </a:fld>
            <a:endParaRPr lang="en-US"/>
          </a:p>
        </p:txBody>
      </p:sp>
    </p:spTree>
    <p:extLst>
      <p:ext uri="{BB962C8B-B14F-4D97-AF65-F5344CB8AC3E}">
        <p14:creationId xmlns:p14="http://schemas.microsoft.com/office/powerpoint/2010/main" val="84258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9F2FB95-BFD2-4CAF-8DA4-ADB5FD35E3F9}" type="slidenum">
              <a:rPr lang="en-US" smtClean="0"/>
              <a:t>3</a:t>
            </a:fld>
            <a:endParaRPr lang="en-US"/>
          </a:p>
        </p:txBody>
      </p:sp>
    </p:spTree>
    <p:extLst>
      <p:ext uri="{BB962C8B-B14F-4D97-AF65-F5344CB8AC3E}">
        <p14:creationId xmlns:p14="http://schemas.microsoft.com/office/powerpoint/2010/main" val="275245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At the heart of this phenomenon is the traffickers’ aim to profit from the exploitation of their victims and the myriad coercive and deceptive practices they use to do so. </a:t>
            </a:r>
            <a:endParaRPr lang="en-US" dirty="0"/>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544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when</a:t>
            </a:r>
            <a:r>
              <a:rPr lang="en-US" baseline="0" dirty="0"/>
              <a:t> </a:t>
            </a:r>
            <a:r>
              <a:rPr lang="en-US" baseline="0"/>
              <a:t>each form is used. </a:t>
            </a:r>
            <a:endParaRPr lang="en-US" dirty="0"/>
          </a:p>
        </p:txBody>
      </p:sp>
      <p:sp>
        <p:nvSpPr>
          <p:cNvPr id="4" name="Slide Number Placeholder 3"/>
          <p:cNvSpPr>
            <a:spLocks noGrp="1"/>
          </p:cNvSpPr>
          <p:nvPr>
            <p:ph type="sldNum" sz="quarter" idx="10"/>
          </p:nvPr>
        </p:nvSpPr>
        <p:spPr/>
        <p:txBody>
          <a:bodyPr/>
          <a:lstStyle/>
          <a:p>
            <a:fld id="{E9F2FB95-BFD2-4CAF-8DA4-ADB5FD35E3F9}" type="slidenum">
              <a:rPr lang="en-US" smtClean="0"/>
              <a:t>12</a:t>
            </a:fld>
            <a:endParaRPr lang="en-US"/>
          </a:p>
        </p:txBody>
      </p:sp>
    </p:spTree>
    <p:extLst>
      <p:ext uri="{BB962C8B-B14F-4D97-AF65-F5344CB8AC3E}">
        <p14:creationId xmlns:p14="http://schemas.microsoft.com/office/powerpoint/2010/main" val="246994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work on property, you are welcome to leave the session at this time. Thank you for joining us today! </a:t>
            </a:r>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888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all for joining us today! Here is some motivation to take with you. Thank you for all that you do – we appreciate you!</a:t>
            </a:r>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9525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9F2FB95-BFD2-4CAF-8DA4-ADB5FD35E3F9}" type="slidenum">
              <a:rPr lang="en-US" smtClean="0"/>
              <a:t>24</a:t>
            </a:fld>
            <a:endParaRPr lang="en-US"/>
          </a:p>
        </p:txBody>
      </p:sp>
    </p:spTree>
    <p:extLst>
      <p:ext uri="{BB962C8B-B14F-4D97-AF65-F5344CB8AC3E}">
        <p14:creationId xmlns:p14="http://schemas.microsoft.com/office/powerpoint/2010/main" val="256821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3B8B-C1BD-6FC7-260C-67BFCE769781}"/>
              </a:ext>
            </a:extLst>
          </p:cNvPr>
          <p:cNvSpPr>
            <a:spLocks noGrp="1"/>
          </p:cNvSpPr>
          <p:nvPr>
            <p:ph type="ctrTitle" hasCustomPrompt="1"/>
          </p:nvPr>
        </p:nvSpPr>
        <p:spPr>
          <a:xfrm>
            <a:off x="1524000" y="1122363"/>
            <a:ext cx="9144000" cy="2387600"/>
          </a:xfrm>
        </p:spPr>
        <p:txBody>
          <a:bodyPr anchor="b"/>
          <a:lstStyle>
            <a:lvl1pPr algn="ctr">
              <a:defRPr sz="6000">
                <a:solidFill>
                  <a:srgbClr val="8D181F"/>
                </a:solidFill>
                <a:latin typeface="Poppins ExtraBold" panose="00000900000000000000" pitchFamily="2" charset="0"/>
                <a:cs typeface="Poppins ExtraBold" panose="00000900000000000000" pitchFamily="2" charset="0"/>
              </a:defRPr>
            </a:lvl1pPr>
          </a:lstStyle>
          <a:p>
            <a:r>
              <a:rPr lang="en-US" dirty="0">
                <a:latin typeface="Poppins ExtraBold" panose="00000900000000000000" pitchFamily="2" charset="0"/>
                <a:cs typeface="Poppins ExtraBold" panose="00000900000000000000" pitchFamily="2" charset="0"/>
              </a:rPr>
              <a:t>HEADER</a:t>
            </a:r>
            <a:endParaRPr lang="en-US" dirty="0"/>
          </a:p>
        </p:txBody>
      </p:sp>
      <p:sp>
        <p:nvSpPr>
          <p:cNvPr id="3" name="Subtitle 2">
            <a:extLst>
              <a:ext uri="{FF2B5EF4-FFF2-40B4-BE49-F238E27FC236}">
                <a16:creationId xmlns:a16="http://schemas.microsoft.com/office/drawing/2014/main" id="{1F0E12AC-F915-0231-7AB6-ACC7623CA71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2B2F35"/>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endParaRPr lang="en-US" dirty="0"/>
          </a:p>
        </p:txBody>
      </p:sp>
      <p:sp>
        <p:nvSpPr>
          <p:cNvPr id="4" name="Date Placeholder 3">
            <a:extLst>
              <a:ext uri="{FF2B5EF4-FFF2-40B4-BE49-F238E27FC236}">
                <a16:creationId xmlns:a16="http://schemas.microsoft.com/office/drawing/2014/main" id="{4F7CD80A-F324-0D3B-F1F4-B68ADBB3D1A0}"/>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872A130A-D0ED-7487-26D1-018AA395CE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284A16-BF64-B10D-A397-E6280AE9EA7B}"/>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385635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BABB-21AF-CC79-31F3-7ADFE8EB0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AB4E4-BE75-A1F2-7B9A-9AD551061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DE21F-DCCD-4F3C-9F3A-38263088E670}"/>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0DB3869D-B31C-2BFC-5A21-6B997D3BD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826A1-B14F-BDFD-F761-F121B197DFCF}"/>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54871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67BC2-504D-16E5-715C-64F89F7C4E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B2E2-5B2A-17B9-428D-F9E802955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584A0-8B49-4864-22CB-C2881242AD38}"/>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F30ED6FC-B7FE-FEEC-AAA6-B010CDD4E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00F8A-354B-BA31-D9A0-C5317062F7BE}"/>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171908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AAB5-432E-3BA8-0497-11DCE7C2F3A9}"/>
              </a:ext>
            </a:extLst>
          </p:cNvPr>
          <p:cNvSpPr>
            <a:spLocks noGrp="1"/>
          </p:cNvSpPr>
          <p:nvPr>
            <p:ph type="title" hasCustomPrompt="1"/>
          </p:nvPr>
        </p:nvSpPr>
        <p:spPr/>
        <p:txBody>
          <a:bodyPr/>
          <a:lstStyle>
            <a:lvl1pPr>
              <a:defRPr u="none">
                <a:solidFill>
                  <a:srgbClr val="8D181F"/>
                </a:solidFill>
                <a:latin typeface="Poppins ExtraBold" panose="00000900000000000000" pitchFamily="2" charset="0"/>
                <a:cs typeface="Poppins ExtraBold" panose="00000900000000000000" pitchFamily="2" charset="0"/>
              </a:defRPr>
            </a:lvl1pPr>
          </a:lstStyle>
          <a:p>
            <a:r>
              <a:rPr lang="en-US" dirty="0"/>
              <a:t>SLIDE HEADER</a:t>
            </a:r>
          </a:p>
        </p:txBody>
      </p:sp>
      <p:sp>
        <p:nvSpPr>
          <p:cNvPr id="3" name="Date Placeholder 2">
            <a:extLst>
              <a:ext uri="{FF2B5EF4-FFF2-40B4-BE49-F238E27FC236}">
                <a16:creationId xmlns:a16="http://schemas.microsoft.com/office/drawing/2014/main" id="{BB225587-9A71-D46E-3A2D-3B1CB15DE89E}"/>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4" name="Footer Placeholder 3">
            <a:extLst>
              <a:ext uri="{FF2B5EF4-FFF2-40B4-BE49-F238E27FC236}">
                <a16:creationId xmlns:a16="http://schemas.microsoft.com/office/drawing/2014/main" id="{607B3C5A-5EFD-9F6E-0EEF-9D7323155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9B0A09-B594-3F72-97C1-C408A35E91D7}"/>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146479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8254-4303-8AD9-54E9-9DFBE7D0C1B4}"/>
              </a:ext>
            </a:extLst>
          </p:cNvPr>
          <p:cNvSpPr>
            <a:spLocks noGrp="1"/>
          </p:cNvSpPr>
          <p:nvPr>
            <p:ph type="title" hasCustomPrompt="1"/>
          </p:nvPr>
        </p:nvSpPr>
        <p:spPr/>
        <p:txBody>
          <a:bodyPr/>
          <a:lstStyle>
            <a:lvl1pPr>
              <a:defRPr>
                <a:solidFill>
                  <a:srgbClr val="2B2F35"/>
                </a:solidFill>
                <a:latin typeface="Poppins ExtraBold" panose="00000900000000000000" pitchFamily="2" charset="0"/>
                <a:cs typeface="Poppins ExtraBold" panose="00000900000000000000" pitchFamily="2" charset="0"/>
              </a:defRPr>
            </a:lvl1pPr>
          </a:lstStyle>
          <a:p>
            <a:r>
              <a:rPr lang="en-US" dirty="0"/>
              <a:t>SLIDE HEADER (ALL CAPS)(Poppins Bold)</a:t>
            </a:r>
          </a:p>
        </p:txBody>
      </p:sp>
      <p:sp>
        <p:nvSpPr>
          <p:cNvPr id="3" name="Content Placeholder 2">
            <a:extLst>
              <a:ext uri="{FF2B5EF4-FFF2-40B4-BE49-F238E27FC236}">
                <a16:creationId xmlns:a16="http://schemas.microsoft.com/office/drawing/2014/main" id="{41B88EED-11ED-5621-81D0-25B45643724F}"/>
              </a:ext>
            </a:extLst>
          </p:cNvPr>
          <p:cNvSpPr>
            <a:spLocks noGrp="1"/>
          </p:cNvSpPr>
          <p:nvPr>
            <p:ph idx="1" hasCustomPrompt="1"/>
          </p:nvPr>
        </p:nvSpPr>
        <p:spPr/>
        <p:txBody>
          <a:bodyPr/>
          <a:lstStyle>
            <a:lvl1pPr>
              <a:defRPr>
                <a:solidFill>
                  <a:srgbClr val="8D181F"/>
                </a:solidFill>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marL="1257300" indent="-342900">
              <a:buFont typeface="Arial" panose="020B0604020202020204" pitchFamily="34" charset="0"/>
              <a:buChar char="•"/>
              <a:defRPr>
                <a:solidFill>
                  <a:srgbClr val="2B2F35"/>
                </a:solidFill>
                <a:latin typeface="Poppins" panose="00000500000000000000" pitchFamily="2" charset="0"/>
                <a:cs typeface="Poppins" panose="00000500000000000000" pitchFamily="2" charset="0"/>
              </a:defRPr>
            </a:lvl3pPr>
            <a:lvl4pPr>
              <a:defRPr>
                <a:solidFill>
                  <a:srgbClr val="8D181F"/>
                </a:solidFill>
              </a:defRPr>
            </a:lvl4pPr>
            <a:lvl5pPr marL="2114550" indent="-285750">
              <a:buFont typeface="Wingdings" panose="05000000000000000000" pitchFamily="2" charset="2"/>
              <a:buChar char="§"/>
              <a:defRPr>
                <a:solidFill>
                  <a:srgbClr val="2B2F35"/>
                </a:solidFill>
              </a:defRPr>
            </a:lvl5pPr>
            <a:lvl6pPr>
              <a:defRPr>
                <a:solidFill>
                  <a:srgbClr val="CDE9E5"/>
                </a:solidFill>
              </a:defRPr>
            </a:lvl6pPr>
          </a:lstStyle>
          <a:p>
            <a:pPr lvl="0"/>
            <a:r>
              <a:rPr lang="en-US" dirty="0"/>
              <a:t>Sub-Header (Poppins)</a:t>
            </a:r>
          </a:p>
          <a:p>
            <a:pPr lvl="1"/>
            <a:r>
              <a:rPr lang="en-US" dirty="0"/>
              <a:t>Text should be one of the following colors</a:t>
            </a:r>
          </a:p>
          <a:p>
            <a:pPr lvl="2"/>
            <a:r>
              <a:rPr lang="en-US" dirty="0"/>
              <a:t>BLACK (0-0-0)</a:t>
            </a:r>
          </a:p>
          <a:p>
            <a:pPr lvl="3"/>
            <a:r>
              <a:rPr lang="en-US" dirty="0"/>
              <a:t>BURGUNDY (RGB 141-24-31)</a:t>
            </a:r>
          </a:p>
          <a:p>
            <a:pPr lvl="4"/>
            <a:r>
              <a:rPr lang="en-US" dirty="0"/>
              <a:t>GRAY(RGB 43-47-53)</a:t>
            </a:r>
          </a:p>
          <a:p>
            <a:pPr lvl="5"/>
            <a:r>
              <a:rPr lang="en-US" dirty="0"/>
              <a:t>TEAL (RGB 205-233-22</a:t>
            </a:r>
          </a:p>
        </p:txBody>
      </p:sp>
      <p:sp>
        <p:nvSpPr>
          <p:cNvPr id="4" name="Date Placeholder 3">
            <a:extLst>
              <a:ext uri="{FF2B5EF4-FFF2-40B4-BE49-F238E27FC236}">
                <a16:creationId xmlns:a16="http://schemas.microsoft.com/office/drawing/2014/main" id="{AC5D4EC2-9734-DBE6-EF95-9399FA8C9DAA}"/>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C50C35A0-3158-D147-9F5E-6195F5F09D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C14AC-3F71-E2CA-740B-06D357C8F8C6}"/>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411908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14B1-F072-AAD4-649B-B486DC979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C3B9F-28FF-FB71-3CD7-246782663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A36B3-FA7E-DB1D-8320-AE343D0260D8}"/>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04BF0A75-F5A8-B7D8-A474-CD4E12A6F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011A3-C072-8E82-9F3A-DAD17FD5C7A3}"/>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245545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55B2-5A46-DB3A-923D-7F952BB3C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5990C-5F7E-1124-B649-65ED25D118CF}"/>
              </a:ext>
            </a:extLst>
          </p:cNvPr>
          <p:cNvSpPr>
            <a:spLocks noGrp="1"/>
          </p:cNvSpPr>
          <p:nvPr>
            <p:ph sz="half" idx="1"/>
          </p:nvPr>
        </p:nvSpPr>
        <p:spPr>
          <a:xfrm>
            <a:off x="838200" y="1825625"/>
            <a:ext cx="5181600" cy="435133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B03A27-3DC2-AF86-D0FD-C897A407748E}"/>
              </a:ext>
            </a:extLst>
          </p:cNvPr>
          <p:cNvSpPr>
            <a:spLocks noGrp="1"/>
          </p:cNvSpPr>
          <p:nvPr>
            <p:ph sz="half" idx="2"/>
          </p:nvPr>
        </p:nvSpPr>
        <p:spPr>
          <a:xfrm>
            <a:off x="6172200" y="1825625"/>
            <a:ext cx="5181600" cy="4351338"/>
          </a:xfr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3263E18-5D4F-92B8-9427-1A5C85E42F5C}"/>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6" name="Footer Placeholder 5">
            <a:extLst>
              <a:ext uri="{FF2B5EF4-FFF2-40B4-BE49-F238E27FC236}">
                <a16:creationId xmlns:a16="http://schemas.microsoft.com/office/drawing/2014/main" id="{9163ED4E-57CB-ADA5-C58B-BF3FC29C0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CC1E-777E-384B-B4F5-9256CF9DDD03}"/>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216846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E7E2-E6EF-196B-1247-F6B980302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D4D28-6302-2ADD-F555-D100D95A3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88E72-80E2-7A5C-1DBA-D7D5BEF59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00892-A2CE-1280-B8C7-8731D0B64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31A2F-2F46-53D5-2DC7-264D92123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6FD237-8025-4BC2-3C10-25D15959F6A1}"/>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8" name="Footer Placeholder 7">
            <a:extLst>
              <a:ext uri="{FF2B5EF4-FFF2-40B4-BE49-F238E27FC236}">
                <a16:creationId xmlns:a16="http://schemas.microsoft.com/office/drawing/2014/main" id="{4396B3CD-D438-98C3-C086-BF16DDAFC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57290-6F36-F314-436B-A5B82F5DF638}"/>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170062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9BEC-D926-4C56-30C0-E6FC86469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0DA7A7-C59C-6326-9F9A-8629F4BF1B43}"/>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4" name="Footer Placeholder 3">
            <a:extLst>
              <a:ext uri="{FF2B5EF4-FFF2-40B4-BE49-F238E27FC236}">
                <a16:creationId xmlns:a16="http://schemas.microsoft.com/office/drawing/2014/main" id="{BA03FC93-7ED8-5271-5A4F-EFC9DA70D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B00AA-278C-7543-9624-D064F4CD028C}"/>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101834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2E6A09-3FDD-D9B7-40FE-BB673D7CD17B}"/>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3" name="Footer Placeholder 2">
            <a:extLst>
              <a:ext uri="{FF2B5EF4-FFF2-40B4-BE49-F238E27FC236}">
                <a16:creationId xmlns:a16="http://schemas.microsoft.com/office/drawing/2014/main" id="{8D0F93C8-9A84-63F1-C46D-3441FDBBE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9323C-DCC1-9520-F8A9-B7E6D4982329}"/>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5338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F5D0-19E9-D477-FE67-9FE0B90DE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20D3A-D0B4-DBA7-50D0-711CE6BF5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99423-CF8D-8FB0-BCE5-BF3BA8936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780FB-C963-882B-56EB-0DE2F9B4E56A}"/>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6" name="Footer Placeholder 5">
            <a:extLst>
              <a:ext uri="{FF2B5EF4-FFF2-40B4-BE49-F238E27FC236}">
                <a16:creationId xmlns:a16="http://schemas.microsoft.com/office/drawing/2014/main" id="{054BAD83-CC90-790D-B552-CDE29EF0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F4A41-FE26-3A9A-6A0C-B853556818F0}"/>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141409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6EAF-391D-5599-02FD-1BFF44B42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69B48-D531-F941-4775-492CE00D8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ABF6DBC-185C-4942-058A-5212F3AE3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6F0F6-6E43-066D-183D-720807A922F9}"/>
              </a:ext>
            </a:extLst>
          </p:cNvPr>
          <p:cNvSpPr>
            <a:spLocks noGrp="1"/>
          </p:cNvSpPr>
          <p:nvPr>
            <p:ph type="dt" sz="half" idx="10"/>
          </p:nvPr>
        </p:nvSpPr>
        <p:spPr/>
        <p:txBody>
          <a:bodyPr/>
          <a:lstStyle/>
          <a:p>
            <a:fld id="{EFBA1D2D-1B1B-422E-9DE2-D99FF543CAD6}" type="datetimeFigureOut">
              <a:rPr lang="en-US" smtClean="0"/>
              <a:t>1/15/2025</a:t>
            </a:fld>
            <a:endParaRPr lang="en-US"/>
          </a:p>
        </p:txBody>
      </p:sp>
      <p:sp>
        <p:nvSpPr>
          <p:cNvPr id="6" name="Footer Placeholder 5">
            <a:extLst>
              <a:ext uri="{FF2B5EF4-FFF2-40B4-BE49-F238E27FC236}">
                <a16:creationId xmlns:a16="http://schemas.microsoft.com/office/drawing/2014/main" id="{56DBD729-16F4-E4F4-4489-5BB720E18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3A72C4-92CD-FC28-3618-F1BF16771732}"/>
              </a:ext>
            </a:extLst>
          </p:cNvPr>
          <p:cNvSpPr>
            <a:spLocks noGrp="1"/>
          </p:cNvSpPr>
          <p:nvPr>
            <p:ph type="sldNum" sz="quarter" idx="12"/>
          </p:nvPr>
        </p:nvSpPr>
        <p:spPr/>
        <p:txBody>
          <a:bodyPr/>
          <a:lstStyle/>
          <a:p>
            <a:fld id="{93830A17-9240-4DDC-A927-19797C5FECEF}" type="slidenum">
              <a:rPr lang="en-US" smtClean="0"/>
              <a:t>‹#›</a:t>
            </a:fld>
            <a:endParaRPr lang="en-US"/>
          </a:p>
        </p:txBody>
      </p:sp>
    </p:spTree>
    <p:extLst>
      <p:ext uri="{BB962C8B-B14F-4D97-AF65-F5344CB8AC3E}">
        <p14:creationId xmlns:p14="http://schemas.microsoft.com/office/powerpoint/2010/main" val="308452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2FD8C-0FF4-4C0B-B868-67102E951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HEADER</a:t>
            </a:r>
          </a:p>
        </p:txBody>
      </p:sp>
      <p:sp>
        <p:nvSpPr>
          <p:cNvPr id="3" name="Text Placeholder 2">
            <a:extLst>
              <a:ext uri="{FF2B5EF4-FFF2-40B4-BE49-F238E27FC236}">
                <a16:creationId xmlns:a16="http://schemas.microsoft.com/office/drawing/2014/main" id="{B47E4F39-5D87-72A9-4D72-CDF889B18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Sub-Header</a:t>
            </a:r>
          </a:p>
        </p:txBody>
      </p:sp>
      <p:sp>
        <p:nvSpPr>
          <p:cNvPr id="4" name="Date Placeholder 3">
            <a:extLst>
              <a:ext uri="{FF2B5EF4-FFF2-40B4-BE49-F238E27FC236}">
                <a16:creationId xmlns:a16="http://schemas.microsoft.com/office/drawing/2014/main" id="{EDA4F9F6-3DAE-CE3D-ABFE-2B174C50D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A1D2D-1B1B-422E-9DE2-D99FF543CAD6}" type="datetimeFigureOut">
              <a:rPr lang="en-US" smtClean="0"/>
              <a:t>1/15/2025</a:t>
            </a:fld>
            <a:endParaRPr lang="en-US"/>
          </a:p>
        </p:txBody>
      </p:sp>
      <p:sp>
        <p:nvSpPr>
          <p:cNvPr id="5" name="Footer Placeholder 4">
            <a:extLst>
              <a:ext uri="{FF2B5EF4-FFF2-40B4-BE49-F238E27FC236}">
                <a16:creationId xmlns:a16="http://schemas.microsoft.com/office/drawing/2014/main" id="{60D86819-EE54-8CCC-1471-26DD6BB14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C58F0E-335F-DEA9-C6D0-875C95D68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30A17-9240-4DDC-A927-19797C5FECEF}" type="slidenum">
              <a:rPr lang="en-US" smtClean="0"/>
              <a:t>‹#›</a:t>
            </a:fld>
            <a:endParaRPr lang="en-US"/>
          </a:p>
        </p:txBody>
      </p:sp>
      <p:pic>
        <p:nvPicPr>
          <p:cNvPr id="8" name="Picture 7">
            <a:extLst>
              <a:ext uri="{FF2B5EF4-FFF2-40B4-BE49-F238E27FC236}">
                <a16:creationId xmlns:a16="http://schemas.microsoft.com/office/drawing/2014/main" id="{7E73D926-A93A-DC53-F969-D1A85D9A2526}"/>
              </a:ext>
            </a:extLst>
          </p:cNvPr>
          <p:cNvPicPr>
            <a:picLocks noChangeAspect="1"/>
          </p:cNvPicPr>
          <p:nvPr userDrawn="1"/>
        </p:nvPicPr>
        <p:blipFill>
          <a:blip r:embed="rId14"/>
          <a:stretch>
            <a:fillRect/>
          </a:stretch>
        </p:blipFill>
        <p:spPr>
          <a:xfrm>
            <a:off x="0" y="6081184"/>
            <a:ext cx="12192000" cy="747721"/>
          </a:xfrm>
          <a:prstGeom prst="rect">
            <a:avLst/>
          </a:prstGeom>
        </p:spPr>
      </p:pic>
      <p:pic>
        <p:nvPicPr>
          <p:cNvPr id="7" name="Picture 6">
            <a:extLst>
              <a:ext uri="{FF2B5EF4-FFF2-40B4-BE49-F238E27FC236}">
                <a16:creationId xmlns:a16="http://schemas.microsoft.com/office/drawing/2014/main" id="{DA98AE8B-32E3-6B0F-439D-BC26A867ED3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848" t="3545" r="6168" b="3153"/>
          <a:stretch/>
        </p:blipFill>
        <p:spPr>
          <a:xfrm>
            <a:off x="11294157" y="6141458"/>
            <a:ext cx="692795" cy="667893"/>
          </a:xfrm>
          <a:prstGeom prst="ellipse">
            <a:avLst/>
          </a:prstGeom>
        </p:spPr>
      </p:pic>
    </p:spTree>
    <p:extLst>
      <p:ext uri="{BB962C8B-B14F-4D97-AF65-F5344CB8AC3E}">
        <p14:creationId xmlns:p14="http://schemas.microsoft.com/office/powerpoint/2010/main" val="7389214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txStyles>
    <p:titleStyle>
      <a:lvl1pPr algn="l" defTabSz="914400" rtl="0" eaLnBrk="1" latinLnBrk="0" hangingPunct="1">
        <a:lnSpc>
          <a:spcPct val="90000"/>
        </a:lnSpc>
        <a:spcBef>
          <a:spcPct val="0"/>
        </a:spcBef>
        <a:buNone/>
        <a:defRPr sz="4400" kern="1200">
          <a:solidFill>
            <a:srgbClr val="2B2F35"/>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hedispatch.us/employees/accounti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www.justice.gov/humantrafficking/resources" TargetMode="External"/><Relationship Id="rId2" Type="http://schemas.openxmlformats.org/officeDocument/2006/relationships/hyperlink" Target="https://humantraffickinghotline.org/en"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www.floridaallianceendht.com/" TargetMode="External"/><Relationship Id="rId4" Type="http://schemas.openxmlformats.org/officeDocument/2006/relationships/hyperlink" Target="https://www.eeoc.gov/human-traffick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humantraffickinghotline.org/en/human-trafficking/federal-la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hyperlink" Target="http://www.leg.state.fl.us/Statutes/index.cfm?App_mode=Display_Statute&amp;Search_String=&amp;URL=0000-0099/0016/Sections/0016.61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HisYsqqszq0?feature=oembed"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hyperlink" Target="mailto:training@royalamerica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TQFQqU3O9GM?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q8dS-gj7ysQ?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7FF6-E409-116E-63A8-D00547AE7A86}"/>
              </a:ext>
            </a:extLst>
          </p:cNvPr>
          <p:cNvSpPr>
            <a:spLocks noGrp="1"/>
          </p:cNvSpPr>
          <p:nvPr>
            <p:ph type="ctrTitle"/>
          </p:nvPr>
        </p:nvSpPr>
        <p:spPr>
          <a:xfrm>
            <a:off x="1524000" y="2344057"/>
            <a:ext cx="9144000" cy="2387600"/>
          </a:xfrm>
          <a:solidFill>
            <a:schemeClr val="bg1"/>
          </a:solidFill>
          <a:ln>
            <a:solidFill>
              <a:schemeClr val="tx1"/>
            </a:solidFill>
          </a:ln>
          <a:effectLst>
            <a:outerShdw blurRad="63500" sx="102000" sy="102000" algn="ctr" rotWithShape="0">
              <a:prstClr val="black">
                <a:alpha val="40000"/>
              </a:prstClr>
            </a:outerShdw>
          </a:effectLst>
        </p:spPr>
        <p:txBody>
          <a:bodyPr/>
          <a:lstStyle/>
          <a:p>
            <a:r>
              <a:rPr lang="en-US" dirty="0"/>
              <a:t>Human Trafficking Awareness</a:t>
            </a:r>
          </a:p>
        </p:txBody>
      </p:sp>
    </p:spTree>
    <p:extLst>
      <p:ext uri="{BB962C8B-B14F-4D97-AF65-F5344CB8AC3E}">
        <p14:creationId xmlns:p14="http://schemas.microsoft.com/office/powerpoint/2010/main" val="206912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611" y="124378"/>
            <a:ext cx="5919060" cy="1389829"/>
          </a:xfrm>
        </p:spPr>
        <p:txBody>
          <a:bodyPr vert="horz" lIns="91440" tIns="45720" rIns="91440" bIns="45720" rtlCol="0" anchor="b">
            <a:noAutofit/>
          </a:bodyPr>
          <a:lstStyle/>
          <a:p>
            <a:pPr defTabSz="914400"/>
            <a:r>
              <a:rPr lang="en-US" sz="4800" dirty="0">
                <a:solidFill>
                  <a:srgbClr val="8D181F"/>
                </a:solidFill>
              </a:rPr>
              <a:t>                             </a:t>
            </a:r>
          </a:p>
        </p:txBody>
      </p:sp>
      <p:pic>
        <p:nvPicPr>
          <p:cNvPr id="1027" name="Picture 3">
            <a:hlinkClick r:id="rId2" tooltip="Call: 850-914-3221"/>
            <a:extLst>
              <a:ext uri="{FF2B5EF4-FFF2-40B4-BE49-F238E27FC236}">
                <a16:creationId xmlns:a16="http://schemas.microsoft.com/office/drawing/2014/main" id="{0388DB4D-5CBE-4BA6-B50C-07325ADF5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7738" y="32908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2" tooltip="Call: 850-914-3246"/>
            <a:extLst>
              <a:ext uri="{FF2B5EF4-FFF2-40B4-BE49-F238E27FC236}">
                <a16:creationId xmlns:a16="http://schemas.microsoft.com/office/drawing/2014/main" id="{C0C9CF23-1E37-455C-9325-E17DE341D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963" y="32908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2" tooltip="Call: 850-914-3221"/>
            <a:extLst>
              <a:ext uri="{FF2B5EF4-FFF2-40B4-BE49-F238E27FC236}">
                <a16:creationId xmlns:a16="http://schemas.microsoft.com/office/drawing/2014/main" id="{423471C9-0001-43A1-AAD1-ED7402E27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276" y="3823039"/>
            <a:ext cx="45719"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hlinkClick r:id="rId2" tooltip="Call: 850-914-3246"/>
            <a:extLst>
              <a:ext uri="{FF2B5EF4-FFF2-40B4-BE49-F238E27FC236}">
                <a16:creationId xmlns:a16="http://schemas.microsoft.com/office/drawing/2014/main" id="{16D3BB75-D6DF-4EBF-99E6-5C6E5117A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5962" y="3878031"/>
            <a:ext cx="45719"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86A2B0-4B7E-6267-7441-267AE67847D7}"/>
              </a:ext>
            </a:extLst>
          </p:cNvPr>
          <p:cNvSpPr txBox="1"/>
          <p:nvPr/>
        </p:nvSpPr>
        <p:spPr>
          <a:xfrm>
            <a:off x="399519" y="1745434"/>
            <a:ext cx="10320906" cy="3970318"/>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US" sz="2800" b="1" dirty="0">
                <a:solidFill>
                  <a:schemeClr val="dk1"/>
                </a:solidFill>
                <a:latin typeface="Poppins" panose="00000500000000000000" pitchFamily="2" charset="0"/>
                <a:cs typeface="Poppins" panose="00000500000000000000" pitchFamily="2" charset="0"/>
              </a:rPr>
              <a:t>When talking with a possible trafficker, watch for:</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Portraying themselves as having a relationship with the victim</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Claiming to be a family member or a friend of the family</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Look at the body language of the victim and the trafficker</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Verbal and non-verbal communication</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Look for any indications that the person is in distress</a:t>
            </a:r>
          </a:p>
        </p:txBody>
      </p:sp>
      <p:sp>
        <p:nvSpPr>
          <p:cNvPr id="5" name="TextBox 4">
            <a:extLst>
              <a:ext uri="{FF2B5EF4-FFF2-40B4-BE49-F238E27FC236}">
                <a16:creationId xmlns:a16="http://schemas.microsoft.com/office/drawing/2014/main" id="{8E6CA399-7576-D24D-2B09-B4EE097888DB}"/>
              </a:ext>
            </a:extLst>
          </p:cNvPr>
          <p:cNvSpPr txBox="1"/>
          <p:nvPr/>
        </p:nvSpPr>
        <p:spPr>
          <a:xfrm>
            <a:off x="646611" y="604034"/>
            <a:ext cx="7767924" cy="769441"/>
          </a:xfrm>
          <a:prstGeom prst="rect">
            <a:avLst/>
          </a:prstGeom>
          <a:noFill/>
        </p:spPr>
        <p:txBody>
          <a:bodyPr wrap="square">
            <a:spAutoFit/>
          </a:bodyPr>
          <a:lstStyle/>
          <a:p>
            <a:r>
              <a:rPr lang="en-US" sz="4400" b="1" dirty="0">
                <a:solidFill>
                  <a:srgbClr val="8D181F"/>
                </a:solidFill>
                <a:latin typeface="Poppins" panose="00000500000000000000" pitchFamily="2" charset="0"/>
                <a:cs typeface="Poppins" panose="00000500000000000000" pitchFamily="2" charset="0"/>
              </a:rPr>
              <a:t>What should you look for?</a:t>
            </a:r>
            <a:endParaRPr lang="en-US" sz="4400" b="1" dirty="0">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F57D9793-5013-4B9D-FA81-28B44346350A}"/>
              </a:ext>
            </a:extLst>
          </p:cNvPr>
          <p:cNvSpPr/>
          <p:nvPr/>
        </p:nvSpPr>
        <p:spPr>
          <a:xfrm>
            <a:off x="646611" y="1355972"/>
            <a:ext cx="11188557" cy="152401"/>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53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91C3-071D-A7B1-756A-7ECF9168FF9F}"/>
              </a:ext>
            </a:extLst>
          </p:cNvPr>
          <p:cNvSpPr>
            <a:spLocks noGrp="1"/>
          </p:cNvSpPr>
          <p:nvPr>
            <p:ph type="title"/>
          </p:nvPr>
        </p:nvSpPr>
        <p:spPr/>
        <p:txBody>
          <a:bodyPr/>
          <a:lstStyle/>
          <a:p>
            <a:r>
              <a:rPr lang="en-US" b="1" dirty="0">
                <a:solidFill>
                  <a:srgbClr val="8D181F"/>
                </a:solidFill>
              </a:rPr>
              <a:t>Myth versus Fact</a:t>
            </a:r>
          </a:p>
        </p:txBody>
      </p:sp>
      <p:pic>
        <p:nvPicPr>
          <p:cNvPr id="5" name="Content Placeholder 4" descr="A poster of human trafficking&#10;&#10;Description automatically generated">
            <a:extLst>
              <a:ext uri="{FF2B5EF4-FFF2-40B4-BE49-F238E27FC236}">
                <a16:creationId xmlns:a16="http://schemas.microsoft.com/office/drawing/2014/main" id="{BE1B2497-0E8F-BB34-7443-A4B10A90D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692" y="1609868"/>
            <a:ext cx="7336465" cy="4408160"/>
          </a:xfrm>
        </p:spPr>
      </p:pic>
      <p:sp>
        <p:nvSpPr>
          <p:cNvPr id="6" name="Rectangle 5">
            <a:extLst>
              <a:ext uri="{FF2B5EF4-FFF2-40B4-BE49-F238E27FC236}">
                <a16:creationId xmlns:a16="http://schemas.microsoft.com/office/drawing/2014/main" id="{44B5CA51-3E27-6E42-9BB1-480CD5B41CED}"/>
              </a:ext>
            </a:extLst>
          </p:cNvPr>
          <p:cNvSpPr/>
          <p:nvPr/>
        </p:nvSpPr>
        <p:spPr>
          <a:xfrm>
            <a:off x="956930" y="1353322"/>
            <a:ext cx="5603358" cy="116958"/>
          </a:xfrm>
          <a:prstGeom prst="rect">
            <a:avLst/>
          </a:prstGeom>
          <a:solidFill>
            <a:srgbClr val="CDE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68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729" y="358709"/>
            <a:ext cx="11894048" cy="1495481"/>
          </a:xfrm>
        </p:spPr>
        <p:txBody>
          <a:bodyPr>
            <a:noAutofit/>
          </a:bodyPr>
          <a:lstStyle/>
          <a:p>
            <a:r>
              <a:rPr lang="en-US" sz="4800" dirty="0">
                <a:solidFill>
                  <a:srgbClr val="8D181F"/>
                </a:solidFill>
              </a:rPr>
              <a:t>How do you report a suspected case?</a:t>
            </a:r>
          </a:p>
        </p:txBody>
      </p:sp>
      <p:pic>
        <p:nvPicPr>
          <p:cNvPr id="4" name="Picture 3" descr="A screenshot of a phone number&#10;&#10;Description automatically generated">
            <a:extLst>
              <a:ext uri="{FF2B5EF4-FFF2-40B4-BE49-F238E27FC236}">
                <a16:creationId xmlns:a16="http://schemas.microsoft.com/office/drawing/2014/main" id="{6C6B3637-9370-EC49-15AB-6478E804F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638" y="1982322"/>
            <a:ext cx="9770723" cy="3071973"/>
          </a:xfrm>
          <a:prstGeom prst="rect">
            <a:avLst/>
          </a:prstGeom>
        </p:spPr>
      </p:pic>
      <p:sp>
        <p:nvSpPr>
          <p:cNvPr id="8" name="Rectangle 7">
            <a:extLst>
              <a:ext uri="{FF2B5EF4-FFF2-40B4-BE49-F238E27FC236}">
                <a16:creationId xmlns:a16="http://schemas.microsoft.com/office/drawing/2014/main" id="{24023F88-A7D2-E8A8-9BC7-B99CAD03533C}"/>
              </a:ext>
            </a:extLst>
          </p:cNvPr>
          <p:cNvSpPr/>
          <p:nvPr/>
        </p:nvSpPr>
        <p:spPr>
          <a:xfrm>
            <a:off x="287677" y="1448657"/>
            <a:ext cx="11548152" cy="277402"/>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225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2D25-F824-149B-B60E-F08C6012E8EE}"/>
              </a:ext>
            </a:extLst>
          </p:cNvPr>
          <p:cNvSpPr>
            <a:spLocks noGrp="1"/>
          </p:cNvSpPr>
          <p:nvPr>
            <p:ph type="title"/>
          </p:nvPr>
        </p:nvSpPr>
        <p:spPr/>
        <p:txBody>
          <a:bodyPr/>
          <a:lstStyle/>
          <a:p>
            <a:r>
              <a:rPr lang="en-US" b="1" dirty="0">
                <a:solidFill>
                  <a:srgbClr val="8D181F"/>
                </a:solidFill>
              </a:rPr>
              <a:t>Additional Resources </a:t>
            </a:r>
          </a:p>
        </p:txBody>
      </p:sp>
      <p:sp>
        <p:nvSpPr>
          <p:cNvPr id="3" name="Content Placeholder 2">
            <a:extLst>
              <a:ext uri="{FF2B5EF4-FFF2-40B4-BE49-F238E27FC236}">
                <a16:creationId xmlns:a16="http://schemas.microsoft.com/office/drawing/2014/main" id="{296D4543-4364-29B9-544D-4407BF72458F}"/>
              </a:ext>
            </a:extLst>
          </p:cNvPr>
          <p:cNvSpPr>
            <a:spLocks noGrp="1"/>
          </p:cNvSpPr>
          <p:nvPr>
            <p:ph idx="1"/>
          </p:nvPr>
        </p:nvSpPr>
        <p:spPr/>
        <p:txBody>
          <a:bodyPr/>
          <a:lstStyle/>
          <a:p>
            <a:pPr marL="0" indent="0">
              <a:buNone/>
            </a:pPr>
            <a:r>
              <a:rPr lang="en-US" dirty="0">
                <a:hlinkClick r:id="rId2"/>
              </a:rPr>
              <a:t>https://humantraffickinghotline.org/en</a:t>
            </a:r>
            <a:endParaRPr lang="en-US" dirty="0"/>
          </a:p>
          <a:p>
            <a:pPr marL="0" indent="0">
              <a:buNone/>
            </a:pPr>
            <a:endParaRPr lang="en-US" dirty="0"/>
          </a:p>
          <a:p>
            <a:pPr marL="0" indent="0">
              <a:buNone/>
            </a:pPr>
            <a:r>
              <a:rPr lang="en-US" dirty="0">
                <a:hlinkClick r:id="rId3"/>
              </a:rPr>
              <a:t>https://www.justice.gov/humantrafficking/resources</a:t>
            </a:r>
            <a:endParaRPr lang="en-US" dirty="0"/>
          </a:p>
          <a:p>
            <a:pPr marL="0" indent="0">
              <a:buNone/>
            </a:pPr>
            <a:endParaRPr lang="en-US" dirty="0"/>
          </a:p>
          <a:p>
            <a:pPr marL="0" indent="0">
              <a:buNone/>
            </a:pPr>
            <a:r>
              <a:rPr lang="en-US" dirty="0">
                <a:hlinkClick r:id="rId4"/>
              </a:rPr>
              <a:t>https://www.eeoc.gov/human-trafficking</a:t>
            </a:r>
            <a:endParaRPr lang="en-US" dirty="0"/>
          </a:p>
          <a:p>
            <a:pPr marL="0" indent="0">
              <a:buNone/>
            </a:pPr>
            <a:endParaRPr lang="en-US" dirty="0"/>
          </a:p>
          <a:p>
            <a:pPr marL="0" indent="0">
              <a:buNone/>
            </a:pPr>
            <a:r>
              <a:rPr lang="en-US" dirty="0">
                <a:hlinkClick r:id="rId5"/>
              </a:rPr>
              <a:t>https://www.floridaallianceendht.com/</a:t>
            </a:r>
            <a:endParaRPr lang="en-US" dirty="0"/>
          </a:p>
        </p:txBody>
      </p:sp>
      <p:sp>
        <p:nvSpPr>
          <p:cNvPr id="4" name="Rectangle 3">
            <a:extLst>
              <a:ext uri="{FF2B5EF4-FFF2-40B4-BE49-F238E27FC236}">
                <a16:creationId xmlns:a16="http://schemas.microsoft.com/office/drawing/2014/main" id="{C2F3FEE3-E78B-0680-6479-8855E8C53507}"/>
              </a:ext>
            </a:extLst>
          </p:cNvPr>
          <p:cNvSpPr/>
          <p:nvPr/>
        </p:nvSpPr>
        <p:spPr>
          <a:xfrm>
            <a:off x="955497" y="1325365"/>
            <a:ext cx="6298058" cy="184935"/>
          </a:xfrm>
          <a:prstGeom prst="rect">
            <a:avLst/>
          </a:prstGeom>
          <a:solidFill>
            <a:srgbClr val="CDE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holding a sign&#10;&#10;Description automatically generated">
            <a:extLst>
              <a:ext uri="{FF2B5EF4-FFF2-40B4-BE49-F238E27FC236}">
                <a16:creationId xmlns:a16="http://schemas.microsoft.com/office/drawing/2014/main" id="{0523B300-C0AA-70C5-CB2A-C2401E68E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0914" y="310988"/>
            <a:ext cx="2166306" cy="2398623"/>
          </a:xfrm>
          <a:prstGeom prst="rect">
            <a:avLst/>
          </a:prstGeom>
        </p:spPr>
      </p:pic>
    </p:spTree>
    <p:extLst>
      <p:ext uri="{BB962C8B-B14F-4D97-AF65-F5344CB8AC3E}">
        <p14:creationId xmlns:p14="http://schemas.microsoft.com/office/powerpoint/2010/main" val="239512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trees and mountains in the background&#10;&#10;Description automatically generated">
            <a:extLst>
              <a:ext uri="{FF2B5EF4-FFF2-40B4-BE49-F238E27FC236}">
                <a16:creationId xmlns:a16="http://schemas.microsoft.com/office/drawing/2014/main" id="{DF657D0D-B7E0-4B4F-9765-CC9A7E0BB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02849"/>
          </a:xfrm>
          <a:prstGeom prst="rect">
            <a:avLst/>
          </a:prstGeom>
        </p:spPr>
      </p:pic>
    </p:spTree>
    <p:extLst>
      <p:ext uri="{BB962C8B-B14F-4D97-AF65-F5344CB8AC3E}">
        <p14:creationId xmlns:p14="http://schemas.microsoft.com/office/powerpoint/2010/main" val="335255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6793-00B2-6832-F52D-A8135E3CFF78}"/>
              </a:ext>
            </a:extLst>
          </p:cNvPr>
          <p:cNvSpPr>
            <a:spLocks noGrp="1"/>
          </p:cNvSpPr>
          <p:nvPr>
            <p:ph type="title"/>
          </p:nvPr>
        </p:nvSpPr>
        <p:spPr>
          <a:xfrm>
            <a:off x="2710487" y="5003514"/>
            <a:ext cx="7140896" cy="987068"/>
          </a:xfrm>
          <a:solidFill>
            <a:schemeClr val="bg1"/>
          </a:solidFill>
        </p:spPr>
        <p:txBody>
          <a:bodyPr/>
          <a:lstStyle/>
          <a:p>
            <a:r>
              <a:rPr lang="en-US" dirty="0"/>
              <a:t>For Site Staff Only</a:t>
            </a:r>
          </a:p>
        </p:txBody>
      </p:sp>
    </p:spTree>
    <p:extLst>
      <p:ext uri="{BB962C8B-B14F-4D97-AF65-F5344CB8AC3E}">
        <p14:creationId xmlns:p14="http://schemas.microsoft.com/office/powerpoint/2010/main" val="394556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C3672-045E-CCAC-4901-D935799CF391}"/>
              </a:ext>
            </a:extLst>
          </p:cNvPr>
          <p:cNvSpPr/>
          <p:nvPr/>
        </p:nvSpPr>
        <p:spPr>
          <a:xfrm>
            <a:off x="914400" y="1367406"/>
            <a:ext cx="5352176" cy="142613"/>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FE8DAF-0C25-4C7D-A008-AF9766641CFE}"/>
              </a:ext>
            </a:extLst>
          </p:cNvPr>
          <p:cNvSpPr/>
          <p:nvPr/>
        </p:nvSpPr>
        <p:spPr>
          <a:xfrm>
            <a:off x="914400" y="788565"/>
            <a:ext cx="8858774" cy="142613"/>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CC1D0-1B87-4434-8C26-4CAC7BB41E83}"/>
              </a:ext>
            </a:extLst>
          </p:cNvPr>
          <p:cNvSpPr>
            <a:spLocks noGrp="1"/>
          </p:cNvSpPr>
          <p:nvPr>
            <p:ph type="title"/>
          </p:nvPr>
        </p:nvSpPr>
        <p:spPr/>
        <p:txBody>
          <a:bodyPr/>
          <a:lstStyle/>
          <a:p>
            <a:r>
              <a:rPr lang="en-US" dirty="0"/>
              <a:t>Human Trafficking Awareness – Required Training </a:t>
            </a:r>
          </a:p>
        </p:txBody>
      </p:sp>
      <p:sp>
        <p:nvSpPr>
          <p:cNvPr id="3" name="Content Placeholder 2">
            <a:extLst>
              <a:ext uri="{FF2B5EF4-FFF2-40B4-BE49-F238E27FC236}">
                <a16:creationId xmlns:a16="http://schemas.microsoft.com/office/drawing/2014/main" id="{E6BE11AB-9743-4520-8A72-35426A160DFB}"/>
              </a:ext>
            </a:extLst>
          </p:cNvPr>
          <p:cNvSpPr>
            <a:spLocks noGrp="1"/>
          </p:cNvSpPr>
          <p:nvPr>
            <p:ph idx="1"/>
          </p:nvPr>
        </p:nvSpPr>
        <p:spPr/>
        <p:txBody>
          <a:bodyPr/>
          <a:lstStyle/>
          <a:p>
            <a:r>
              <a:rPr lang="en-US" dirty="0"/>
              <a:t>Grace Hill course “Human Trafficking in Rental Housing” course is assigned to all site team members</a:t>
            </a:r>
          </a:p>
          <a:p>
            <a:pPr lvl="1"/>
            <a:r>
              <a:rPr lang="en-US" dirty="0"/>
              <a:t>Take course applicable to your site’s location</a:t>
            </a:r>
          </a:p>
          <a:p>
            <a:pPr marL="0" indent="0">
              <a:buNone/>
            </a:pPr>
            <a:r>
              <a:rPr lang="en-US" u="sng" dirty="0">
                <a:solidFill>
                  <a:srgbClr val="8D181F"/>
                </a:solidFill>
                <a:effectLst>
                  <a:outerShdw blurRad="38100" dist="38100" dir="2700000" algn="tl">
                    <a:srgbClr val="000000">
                      <a:alpha val="43137"/>
                    </a:srgbClr>
                  </a:outerShdw>
                </a:effectLst>
              </a:rPr>
              <a:t>If your property is within the State of Florida:</a:t>
            </a:r>
          </a:p>
          <a:p>
            <a:r>
              <a:rPr lang="en-US" dirty="0"/>
              <a:t>The Certificate of Completion must be printed and given to the Community Manager for each site employee</a:t>
            </a:r>
          </a:p>
          <a:p>
            <a:r>
              <a:rPr lang="en-US" dirty="0"/>
              <a:t>All certificates must be kept in an easily accessible location for your annual inspection by the Department of Business &amp; Professional Regulation</a:t>
            </a:r>
          </a:p>
          <a:p>
            <a:pPr marL="457189" lvl="1" indent="0">
              <a:buNone/>
            </a:pPr>
            <a:endParaRPr lang="en-US" dirty="0"/>
          </a:p>
        </p:txBody>
      </p:sp>
      <p:pic>
        <p:nvPicPr>
          <p:cNvPr id="5" name="Picture 4" descr="Logo, company name&#10;&#10;Description automatically generated">
            <a:extLst>
              <a:ext uri="{FF2B5EF4-FFF2-40B4-BE49-F238E27FC236}">
                <a16:creationId xmlns:a16="http://schemas.microsoft.com/office/drawing/2014/main" id="{CFEE52F0-F8C7-44DB-B630-9062A478A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0771" y="2450968"/>
            <a:ext cx="1233029" cy="1079021"/>
          </a:xfrm>
          <a:prstGeom prst="rect">
            <a:avLst/>
          </a:prstGeom>
        </p:spPr>
      </p:pic>
    </p:spTree>
    <p:extLst>
      <p:ext uri="{BB962C8B-B14F-4D97-AF65-F5344CB8AC3E}">
        <p14:creationId xmlns:p14="http://schemas.microsoft.com/office/powerpoint/2010/main" val="143938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754D9F-DBDB-1387-4F84-F5F0ED0C8EB1}"/>
              </a:ext>
            </a:extLst>
          </p:cNvPr>
          <p:cNvSpPr/>
          <p:nvPr/>
        </p:nvSpPr>
        <p:spPr>
          <a:xfrm>
            <a:off x="5276675" y="1199626"/>
            <a:ext cx="5847127" cy="125835"/>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F9360-56A6-48BC-8515-C435FD68D3B3}"/>
              </a:ext>
            </a:extLst>
          </p:cNvPr>
          <p:cNvSpPr>
            <a:spLocks noGrp="1"/>
          </p:cNvSpPr>
          <p:nvPr>
            <p:ph type="title"/>
          </p:nvPr>
        </p:nvSpPr>
        <p:spPr>
          <a:xfrm>
            <a:off x="5276675" y="51291"/>
            <a:ext cx="6422849" cy="1403445"/>
          </a:xfrm>
        </p:spPr>
        <p:txBody>
          <a:bodyPr>
            <a:normAutofit/>
          </a:bodyPr>
          <a:lstStyle/>
          <a:p>
            <a:r>
              <a:rPr lang="en-US" dirty="0"/>
              <a:t>Human Trafficking Awareness (Florida)</a:t>
            </a:r>
          </a:p>
        </p:txBody>
      </p:sp>
      <p:pic>
        <p:nvPicPr>
          <p:cNvPr id="5" name="Picture 4" descr="A picture containing text, handwear, plant&#10;&#10;Description automatically generated">
            <a:extLst>
              <a:ext uri="{FF2B5EF4-FFF2-40B4-BE49-F238E27FC236}">
                <a16:creationId xmlns:a16="http://schemas.microsoft.com/office/drawing/2014/main" id="{F3E1BB70-5453-4078-B62D-3DE8695E4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64" y="1972558"/>
            <a:ext cx="3113280" cy="2912883"/>
          </a:xfrm>
          <a:prstGeom prst="rect">
            <a:avLst/>
          </a:prstGeom>
          <a:effectLst/>
        </p:spPr>
      </p:pic>
      <p:sp>
        <p:nvSpPr>
          <p:cNvPr id="3" name="Content Placeholder 2">
            <a:extLst>
              <a:ext uri="{FF2B5EF4-FFF2-40B4-BE49-F238E27FC236}">
                <a16:creationId xmlns:a16="http://schemas.microsoft.com/office/drawing/2014/main" id="{F9F2CF76-7048-4EF9-BBDD-5151F007DA53}"/>
              </a:ext>
            </a:extLst>
          </p:cNvPr>
          <p:cNvSpPr>
            <a:spLocks noGrp="1"/>
          </p:cNvSpPr>
          <p:nvPr>
            <p:ph idx="1"/>
          </p:nvPr>
        </p:nvSpPr>
        <p:spPr>
          <a:xfrm>
            <a:off x="4692752" y="1626724"/>
            <a:ext cx="7249212" cy="4179667"/>
          </a:xfrm>
        </p:spPr>
        <p:txBody>
          <a:bodyPr>
            <a:normAutofit fontScale="92500" lnSpcReduction="10000"/>
          </a:bodyPr>
          <a:lstStyle/>
          <a:p>
            <a:pPr marL="0" marR="0" indent="152400">
              <a:spcBef>
                <a:spcPts val="0"/>
              </a:spcBef>
              <a:spcAft>
                <a:spcPts val="0"/>
              </a:spcAft>
            </a:pPr>
            <a:r>
              <a:rPr lang="en-US" sz="1800" dirty="0">
                <a:solidFill>
                  <a:srgbClr val="8D181F"/>
                </a:solidFill>
                <a:effectLst>
                  <a:outerShdw blurRad="38100" dist="38100" dir="2700000" algn="tl">
                    <a:srgbClr val="000000">
                      <a:alpha val="43137"/>
                    </a:srgbClr>
                  </a:outerShdw>
                </a:effectLst>
                <a:ea typeface="Times New Roman" panose="02020603050405020304" pitchFamily="18" charset="0"/>
              </a:rPr>
              <a:t>Statute </a:t>
            </a:r>
            <a:r>
              <a:rPr lang="en-US" sz="1800" b="1" dirty="0">
                <a:solidFill>
                  <a:srgbClr val="8D181F"/>
                </a:solidFill>
                <a:effectLst>
                  <a:outerShdw blurRad="38100" dist="38100" dir="2700000" algn="tl">
                    <a:srgbClr val="000000">
                      <a:alpha val="43137"/>
                    </a:srgbClr>
                  </a:outerShdw>
                </a:effectLst>
                <a:ea typeface="Times New Roman" panose="02020603050405020304" pitchFamily="18" charset="0"/>
              </a:rPr>
              <a:t>509.096</a:t>
            </a:r>
            <a:r>
              <a:rPr lang="en-US" sz="1800" b="1" dirty="0">
                <a:effectLst/>
                <a:ea typeface="Times New Roman" panose="02020603050405020304" pitchFamily="18" charset="0"/>
              </a:rPr>
              <a:t>: Human trafficking awareness training and policies for employees of public lodging establishments; enforcement </a:t>
            </a:r>
            <a:r>
              <a:rPr lang="en-US" sz="1800" dirty="0">
                <a:effectLst/>
                <a:ea typeface="Times New Roman" panose="02020603050405020304" pitchFamily="18" charset="0"/>
              </a:rPr>
              <a:t>—</a:t>
            </a:r>
            <a:endParaRPr lang="en-US" sz="1800" dirty="0">
              <a:effectLst/>
              <a:ea typeface="Calibri" panose="020F0502020204030204" pitchFamily="34" charset="0"/>
            </a:endParaRPr>
          </a:p>
          <a:p>
            <a:pPr marL="685789" lvl="1" indent="-228600">
              <a:spcBef>
                <a:spcPts val="0"/>
              </a:spcBef>
              <a:buClr>
                <a:srgbClr val="8D181F"/>
              </a:buClr>
              <a:buFont typeface="+mj-lt"/>
              <a:buAutoNum type="arabicParenR"/>
            </a:pPr>
            <a:r>
              <a:rPr lang="en-US" sz="1800" dirty="0">
                <a:effectLst/>
                <a:ea typeface="Times New Roman" panose="02020603050405020304" pitchFamily="18" charset="0"/>
              </a:rPr>
              <a:t>        A public lodging establishment shall:</a:t>
            </a:r>
            <a:endParaRPr lang="en-US" sz="1800" dirty="0">
              <a:ea typeface="Times New Roman" panose="02020603050405020304" pitchFamily="18" charset="0"/>
            </a:endParaRPr>
          </a:p>
          <a:p>
            <a:pPr marL="914377" lvl="2" indent="0">
              <a:spcBef>
                <a:spcPts val="0"/>
              </a:spcBef>
              <a:buNone/>
            </a:pPr>
            <a:r>
              <a:rPr lang="en-US" sz="1800" dirty="0">
                <a:solidFill>
                  <a:srgbClr val="8D181F"/>
                </a:solidFill>
                <a:effectLst/>
                <a:ea typeface="Times New Roman" panose="02020603050405020304" pitchFamily="18" charset="0"/>
              </a:rPr>
              <a:t>(a) </a:t>
            </a:r>
            <a:r>
              <a:rPr lang="en-US" sz="1800" dirty="0">
                <a:effectLst/>
                <a:ea typeface="Times New Roman" panose="02020603050405020304" pitchFamily="18" charset="0"/>
              </a:rPr>
              <a:t>Provide annual training regarding human trafficking awareness to employees of the establishment who perform housekeeping duties in the rental units or who work at the front desk or reception area where guests ordinarily check in or check out. Such training must also be provided for new employees within 60 days after they begin their employment in those roles, or by January 1, 2021, whichever occurs later. Each employee must submit to the hiring establishment a signed and dated acknowledgment of having received the training, which the establishment must provide to the Department of Business and Professional Regulation upon request. The establishment may keep such acknowledgment electronically.</a:t>
            </a:r>
            <a:endParaRPr lang="en-US" sz="1800" dirty="0">
              <a:effectLst/>
              <a:ea typeface="Calibri" panose="020F0502020204030204" pitchFamily="34" charset="0"/>
            </a:endParaRPr>
          </a:p>
          <a:p>
            <a:endParaRPr lang="en-US" sz="1400" dirty="0"/>
          </a:p>
        </p:txBody>
      </p:sp>
    </p:spTree>
    <p:extLst>
      <p:ext uri="{BB962C8B-B14F-4D97-AF65-F5344CB8AC3E}">
        <p14:creationId xmlns:p14="http://schemas.microsoft.com/office/powerpoint/2010/main" val="360691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3C70F0-876B-D70F-BBD1-8F72D9245322}"/>
              </a:ext>
            </a:extLst>
          </p:cNvPr>
          <p:cNvSpPr/>
          <p:nvPr/>
        </p:nvSpPr>
        <p:spPr>
          <a:xfrm>
            <a:off x="1199627" y="1635853"/>
            <a:ext cx="5992284" cy="151002"/>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27BB03E-AD71-3D21-6926-FA0F70280B49}"/>
              </a:ext>
            </a:extLst>
          </p:cNvPr>
          <p:cNvSpPr/>
          <p:nvPr/>
        </p:nvSpPr>
        <p:spPr>
          <a:xfrm>
            <a:off x="1199626" y="1015068"/>
            <a:ext cx="5511567" cy="151002"/>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57C71-1F15-4755-842E-CB049E99AE0B}"/>
              </a:ext>
            </a:extLst>
          </p:cNvPr>
          <p:cNvSpPr>
            <a:spLocks noGrp="1"/>
          </p:cNvSpPr>
          <p:nvPr>
            <p:ph type="title"/>
          </p:nvPr>
        </p:nvSpPr>
        <p:spPr>
          <a:xfrm>
            <a:off x="1136428" y="627564"/>
            <a:ext cx="7252564" cy="1325563"/>
          </a:xfrm>
        </p:spPr>
        <p:txBody>
          <a:bodyPr>
            <a:normAutofit/>
          </a:bodyPr>
          <a:lstStyle/>
          <a:p>
            <a:r>
              <a:rPr lang="en-US" dirty="0"/>
              <a:t>Human Trafficking Awareness (Florida)</a:t>
            </a:r>
          </a:p>
        </p:txBody>
      </p:sp>
      <p:sp>
        <p:nvSpPr>
          <p:cNvPr id="3" name="Content Placeholder 2">
            <a:extLst>
              <a:ext uri="{FF2B5EF4-FFF2-40B4-BE49-F238E27FC236}">
                <a16:creationId xmlns:a16="http://schemas.microsoft.com/office/drawing/2014/main" id="{26EBC6F0-8FBC-4EE6-9039-A2CBFE69518F}"/>
              </a:ext>
            </a:extLst>
          </p:cNvPr>
          <p:cNvSpPr>
            <a:spLocks noGrp="1"/>
          </p:cNvSpPr>
          <p:nvPr>
            <p:ph idx="1"/>
          </p:nvPr>
        </p:nvSpPr>
        <p:spPr>
          <a:xfrm>
            <a:off x="1136429" y="1953127"/>
            <a:ext cx="7592792" cy="4032894"/>
          </a:xfrm>
        </p:spPr>
        <p:txBody>
          <a:bodyPr anchor="ctr">
            <a:normAutofit/>
          </a:bodyPr>
          <a:lstStyle/>
          <a:p>
            <a:r>
              <a:rPr lang="en-US" sz="1800" b="1" dirty="0">
                <a:effectLst/>
                <a:latin typeface="Trebuchet MS" panose="020B0603020202020204" pitchFamily="34" charset="0"/>
                <a:ea typeface="Times New Roman" panose="02020603050405020304" pitchFamily="18" charset="0"/>
              </a:rPr>
              <a:t>Post in a conspicuous location in the establishment which is accessible to employees a human trafficking public awareness sign at least 11 inches by 15 inches in size, printed in an easily legible font and in at least 32-point type, which states in English and Spanish, and any other language predominantly spoken in that area which the department deems appropriate substantially the following:</a:t>
            </a:r>
            <a:endParaRPr lang="en-US" sz="1800" dirty="0">
              <a:effectLst/>
              <a:latin typeface="Calibri" panose="020F0502020204030204" pitchFamily="34" charset="0"/>
              <a:ea typeface="Calibri" panose="020F0502020204030204" pitchFamily="34" charset="0"/>
            </a:endParaRPr>
          </a:p>
          <a:p>
            <a:pPr marL="457189" marR="152400" lvl="1" indent="0">
              <a:spcBef>
                <a:spcPts val="1200"/>
              </a:spcBef>
              <a:buNone/>
            </a:pPr>
            <a:r>
              <a:rPr lang="en-US" sz="1800" dirty="0">
                <a:solidFill>
                  <a:srgbClr val="8D181F"/>
                </a:solidFill>
                <a:effectLst/>
                <a:latin typeface="Trebuchet MS" panose="020B0603020202020204" pitchFamily="34" charset="0"/>
                <a:ea typeface="Calibri" panose="020F0502020204030204" pitchFamily="34" charset="0"/>
              </a:rPr>
              <a:t>“If you or someone you know is being forced to engage in an activity and cannot leave, whether it is prostitution, housework, farm work, factory work, retail work, restaurant work, or any other activity, call the National Human Trafficking Resource Center at 888-373-7888 or text INFO or HELP to 233-733 to access help and services. Victims of slavery and human trafficking are protected under United States and Florida law.”</a:t>
            </a:r>
            <a:endParaRPr lang="en-US" sz="1800" dirty="0">
              <a:solidFill>
                <a:srgbClr val="8D181F"/>
              </a:solidFill>
              <a:effectLst/>
              <a:latin typeface="Calibri" panose="020F0502020204030204" pitchFamily="34" charset="0"/>
              <a:ea typeface="Calibri" panose="020F0502020204030204" pitchFamily="34" charset="0"/>
            </a:endParaRPr>
          </a:p>
          <a:p>
            <a:endParaRPr lang="en-US" sz="1500" dirty="0"/>
          </a:p>
        </p:txBody>
      </p:sp>
      <p:pic>
        <p:nvPicPr>
          <p:cNvPr id="5" name="Picture 4" descr="Logo&#10;&#10;Description automatically generated">
            <a:extLst>
              <a:ext uri="{FF2B5EF4-FFF2-40B4-BE49-F238E27FC236}">
                <a16:creationId xmlns:a16="http://schemas.microsoft.com/office/drawing/2014/main" id="{2FED4D9F-941B-4DC8-9CF7-2F269E31F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9221" y="1290345"/>
            <a:ext cx="3250445" cy="3750067"/>
          </a:xfrm>
          <a:prstGeom prst="rect">
            <a:avLst/>
          </a:prstGeom>
        </p:spPr>
      </p:pic>
    </p:spTree>
    <p:extLst>
      <p:ext uri="{BB962C8B-B14F-4D97-AF65-F5344CB8AC3E}">
        <p14:creationId xmlns:p14="http://schemas.microsoft.com/office/powerpoint/2010/main" val="180056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D9EBF-13F3-A4FD-4ECF-3C55E1B14742}"/>
              </a:ext>
            </a:extLst>
          </p:cNvPr>
          <p:cNvSpPr/>
          <p:nvPr/>
        </p:nvSpPr>
        <p:spPr>
          <a:xfrm>
            <a:off x="1047624" y="1656740"/>
            <a:ext cx="2408640" cy="127936"/>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52A6640-BAED-3D36-77C1-43ACE3265DD6}"/>
              </a:ext>
            </a:extLst>
          </p:cNvPr>
          <p:cNvSpPr/>
          <p:nvPr/>
        </p:nvSpPr>
        <p:spPr>
          <a:xfrm>
            <a:off x="1047624" y="1124125"/>
            <a:ext cx="8071209" cy="127936"/>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0AD49-8FFE-4C77-8DCD-BBF850F32E55}"/>
              </a:ext>
            </a:extLst>
          </p:cNvPr>
          <p:cNvSpPr>
            <a:spLocks noGrp="1"/>
          </p:cNvSpPr>
          <p:nvPr>
            <p:ph type="title"/>
          </p:nvPr>
        </p:nvSpPr>
        <p:spPr>
          <a:xfrm>
            <a:off x="960100" y="719446"/>
            <a:ext cx="10588434" cy="1222475"/>
          </a:xfrm>
        </p:spPr>
        <p:txBody>
          <a:bodyPr anchor="b">
            <a:normAutofit fontScale="90000"/>
          </a:bodyPr>
          <a:lstStyle/>
          <a:p>
            <a:pPr algn="l"/>
            <a:r>
              <a:rPr lang="en-US" dirty="0"/>
              <a:t>Human Trafficking Awareness (Florida)</a:t>
            </a:r>
          </a:p>
        </p:txBody>
      </p:sp>
      <p:pic>
        <p:nvPicPr>
          <p:cNvPr id="5" name="Picture 4" descr="A red and white sign&#10;&#10;Description automatically generated with low confidence">
            <a:extLst>
              <a:ext uri="{FF2B5EF4-FFF2-40B4-BE49-F238E27FC236}">
                <a16:creationId xmlns:a16="http://schemas.microsoft.com/office/drawing/2014/main" id="{AA78B662-1BD1-42CF-A288-38EF9FA41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24" y="2677825"/>
            <a:ext cx="2928114" cy="2928114"/>
          </a:xfrm>
          <a:prstGeom prst="rect">
            <a:avLst/>
          </a:prstGeom>
        </p:spPr>
      </p:pic>
      <p:sp>
        <p:nvSpPr>
          <p:cNvPr id="3" name="Content Placeholder 2">
            <a:extLst>
              <a:ext uri="{FF2B5EF4-FFF2-40B4-BE49-F238E27FC236}">
                <a16:creationId xmlns:a16="http://schemas.microsoft.com/office/drawing/2014/main" id="{3AC81B33-E290-48AB-BF11-FECAABB23139}"/>
              </a:ext>
            </a:extLst>
          </p:cNvPr>
          <p:cNvSpPr>
            <a:spLocks noGrp="1"/>
          </p:cNvSpPr>
          <p:nvPr>
            <p:ph idx="1"/>
          </p:nvPr>
        </p:nvSpPr>
        <p:spPr>
          <a:xfrm>
            <a:off x="4100660" y="2390190"/>
            <a:ext cx="7447874" cy="3567549"/>
          </a:xfrm>
        </p:spPr>
        <p:txBody>
          <a:bodyPr>
            <a:normAutofit/>
          </a:bodyPr>
          <a:lstStyle/>
          <a:p>
            <a:pPr marL="514350" marR="0" indent="-514350">
              <a:spcBef>
                <a:spcPts val="0"/>
              </a:spcBef>
              <a:spcAft>
                <a:spcPts val="0"/>
              </a:spcAft>
              <a:buFont typeface="+mj-lt"/>
              <a:buAutoNum type="arabicParenR" startAt="2"/>
            </a:pPr>
            <a:r>
              <a:rPr lang="en-US" sz="1800" dirty="0">
                <a:effectLst/>
                <a:latin typeface="Trebuchet MS" panose="020B0603020202020204" pitchFamily="34" charset="0"/>
                <a:ea typeface="Times New Roman" panose="02020603050405020304" pitchFamily="18" charset="0"/>
              </a:rPr>
              <a:t>The human trafficking awareness training required under paragraph </a:t>
            </a:r>
            <a:r>
              <a:rPr lang="en-US" sz="1800" dirty="0">
                <a:solidFill>
                  <a:srgbClr val="8D181F"/>
                </a:solidFill>
                <a:effectLst/>
                <a:latin typeface="Trebuchet MS" panose="020B0603020202020204" pitchFamily="34" charset="0"/>
                <a:ea typeface="Times New Roman" panose="02020603050405020304" pitchFamily="18" charset="0"/>
              </a:rPr>
              <a:t>1)(a) </a:t>
            </a:r>
            <a:r>
              <a:rPr lang="en-US" sz="1800" dirty="0">
                <a:effectLst/>
                <a:latin typeface="Trebuchet MS" panose="020B0603020202020204" pitchFamily="34" charset="0"/>
                <a:ea typeface="Times New Roman" panose="02020603050405020304" pitchFamily="18" charset="0"/>
              </a:rPr>
              <a:t>must be submitted to and approved by the Department of Business and Professional Regulation and must include all of the following:</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457189" lvl="1" indent="0">
              <a:spcBef>
                <a:spcPts val="0"/>
              </a:spcBef>
              <a:buNone/>
            </a:pPr>
            <a:r>
              <a:rPr lang="en-US" sz="1800" dirty="0">
                <a:solidFill>
                  <a:srgbClr val="8D181F"/>
                </a:solidFill>
                <a:effectLst/>
                <a:latin typeface="Trebuchet MS" panose="020B0603020202020204" pitchFamily="34" charset="0"/>
                <a:ea typeface="Times New Roman" panose="02020603050405020304" pitchFamily="18" charset="0"/>
              </a:rPr>
              <a:t>(a) </a:t>
            </a:r>
            <a:r>
              <a:rPr lang="en-US" sz="1800" dirty="0">
                <a:effectLst/>
                <a:latin typeface="Trebuchet MS" panose="020B0603020202020204" pitchFamily="34" charset="0"/>
                <a:ea typeface="Times New Roman" panose="02020603050405020304" pitchFamily="18" charset="0"/>
              </a:rPr>
              <a:t>The definition of human trafficking and the difference between the two forms of human trafficking: sex trafficking and labor trafficking.</a:t>
            </a:r>
            <a:endParaRPr lang="en-US" sz="1800" dirty="0">
              <a:effectLst/>
              <a:latin typeface="Calibri" panose="020F0502020204030204" pitchFamily="34" charset="0"/>
              <a:ea typeface="Calibri" panose="020F0502020204030204" pitchFamily="34" charset="0"/>
            </a:endParaRPr>
          </a:p>
          <a:p>
            <a:pPr marL="457189" lvl="1" indent="0">
              <a:spcBef>
                <a:spcPts val="0"/>
              </a:spcBef>
              <a:buNone/>
            </a:pPr>
            <a:r>
              <a:rPr lang="en-US" sz="1800" dirty="0">
                <a:solidFill>
                  <a:srgbClr val="8D181F"/>
                </a:solidFill>
                <a:effectLst/>
                <a:latin typeface="Trebuchet MS" panose="020B0603020202020204" pitchFamily="34" charset="0"/>
                <a:ea typeface="Times New Roman" panose="02020603050405020304" pitchFamily="18" charset="0"/>
              </a:rPr>
              <a:t>(b) </a:t>
            </a:r>
            <a:r>
              <a:rPr lang="en-US" sz="1800" dirty="0">
                <a:effectLst/>
                <a:latin typeface="Trebuchet MS" panose="020B0603020202020204" pitchFamily="34" charset="0"/>
                <a:ea typeface="Times New Roman" panose="02020603050405020304" pitchFamily="18" charset="0"/>
              </a:rPr>
              <a:t>Guidance specific to the public lodging sector concerning how to identify individuals who may be victims of human trafficking.</a:t>
            </a:r>
            <a:endParaRPr lang="en-US" sz="1800" dirty="0">
              <a:effectLst/>
              <a:latin typeface="Calibri" panose="020F0502020204030204" pitchFamily="34" charset="0"/>
              <a:ea typeface="Calibri" panose="020F0502020204030204" pitchFamily="34" charset="0"/>
            </a:endParaRPr>
          </a:p>
          <a:p>
            <a:pPr marL="457189" lvl="1" indent="0">
              <a:spcBef>
                <a:spcPts val="0"/>
              </a:spcBef>
              <a:buNone/>
            </a:pPr>
            <a:r>
              <a:rPr lang="en-US" sz="1800" dirty="0">
                <a:solidFill>
                  <a:srgbClr val="8D181F"/>
                </a:solidFill>
                <a:effectLst/>
                <a:latin typeface="Trebuchet MS" panose="020B0603020202020204" pitchFamily="34" charset="0"/>
                <a:ea typeface="Times New Roman" panose="02020603050405020304" pitchFamily="18" charset="0"/>
              </a:rPr>
              <a:t>(c) </a:t>
            </a:r>
            <a:r>
              <a:rPr lang="en-US" sz="1800" dirty="0">
                <a:effectLst/>
                <a:latin typeface="Trebuchet MS" panose="020B0603020202020204" pitchFamily="34" charset="0"/>
                <a:ea typeface="Times New Roman" panose="02020603050405020304" pitchFamily="18" charset="0"/>
              </a:rPr>
              <a:t>Guidance concerning the role of the employees of a public lodging establishment in reporting and responding to suspected human trafficking.</a:t>
            </a:r>
            <a:endParaRPr lang="en-US" sz="1800" dirty="0">
              <a:effectLst/>
              <a:latin typeface="Calibri" panose="020F0502020204030204" pitchFamily="34" charset="0"/>
              <a:ea typeface="Calibri" panose="020F0502020204030204" pitchFamily="34" charset="0"/>
            </a:endParaRPr>
          </a:p>
          <a:p>
            <a:endParaRPr lang="en-US" sz="1500" dirty="0"/>
          </a:p>
        </p:txBody>
      </p:sp>
    </p:spTree>
    <p:extLst>
      <p:ext uri="{BB962C8B-B14F-4D97-AF65-F5344CB8AC3E}">
        <p14:creationId xmlns:p14="http://schemas.microsoft.com/office/powerpoint/2010/main" val="139200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D78DE8-8AEB-400F-CAF3-084409DB07D5}"/>
              </a:ext>
            </a:extLst>
          </p:cNvPr>
          <p:cNvSpPr>
            <a:spLocks noGrp="1"/>
          </p:cNvSpPr>
          <p:nvPr>
            <p:ph type="body" sz="half" idx="2"/>
          </p:nvPr>
        </p:nvSpPr>
        <p:spPr>
          <a:xfrm>
            <a:off x="657544" y="4933275"/>
            <a:ext cx="11147461" cy="769441"/>
          </a:xfrm>
          <a:solidFill>
            <a:srgbClr val="E6E6E6"/>
          </a:solidFill>
        </p:spPr>
        <p:txBody>
          <a:bodyPr>
            <a:normAutofit/>
          </a:bodyPr>
          <a:lstStyle/>
          <a:p>
            <a:r>
              <a:rPr lang="en-US" sz="1800" b="1" i="0" dirty="0">
                <a:solidFill>
                  <a:srgbClr val="333333"/>
                </a:solidFill>
                <a:effectLst>
                  <a:outerShdw blurRad="38100" dist="38100" dir="2700000" algn="tl">
                    <a:srgbClr val="000000">
                      <a:alpha val="43137"/>
                    </a:srgbClr>
                  </a:outerShdw>
                </a:effectLst>
              </a:rPr>
              <a:t>Human trafficking is the business of stealing freedom for profit. It is a multi-billion dollar criminal industry that denies freedom to 24.9 million people around the world. </a:t>
            </a:r>
          </a:p>
          <a:p>
            <a:endParaRPr lang="en-US" sz="1800" dirty="0">
              <a:solidFill>
                <a:srgbClr val="333333"/>
              </a:solidFill>
            </a:endParaRPr>
          </a:p>
          <a:p>
            <a:endParaRPr lang="en-US" sz="1800" dirty="0"/>
          </a:p>
        </p:txBody>
      </p:sp>
      <p:sp>
        <p:nvSpPr>
          <p:cNvPr id="2" name="TextBox 1">
            <a:extLst>
              <a:ext uri="{FF2B5EF4-FFF2-40B4-BE49-F238E27FC236}">
                <a16:creationId xmlns:a16="http://schemas.microsoft.com/office/drawing/2014/main" id="{58246545-0AB9-3093-9165-291FB2EFADB7}"/>
              </a:ext>
            </a:extLst>
          </p:cNvPr>
          <p:cNvSpPr txBox="1"/>
          <p:nvPr/>
        </p:nvSpPr>
        <p:spPr>
          <a:xfrm>
            <a:off x="657545" y="1891900"/>
            <a:ext cx="11147461" cy="1384995"/>
          </a:xfrm>
          <a:prstGeom prst="rect">
            <a:avLst/>
          </a:prstGeom>
          <a:solidFill>
            <a:srgbClr val="E6E6E6"/>
          </a:solidFill>
        </p:spPr>
        <p:txBody>
          <a:bodyPr wrap="square">
            <a:spAutoFit/>
          </a:bodyPr>
          <a:lstStyle/>
          <a:p>
            <a:r>
              <a:rPr lang="en-US" sz="2800" b="1" i="0" dirty="0">
                <a:effectLst/>
                <a:latin typeface="Poppins" panose="00000500000000000000" pitchFamily="2" charset="0"/>
                <a:cs typeface="Poppins" panose="00000500000000000000" pitchFamily="2" charset="0"/>
                <a:hlinkClick r:id="rId4"/>
              </a:rPr>
              <a:t>U.S. law defines human trafficking as the use of force, fraud, or coercion to compel a person into commercial sex acts or labor or services against his or her will</a:t>
            </a:r>
            <a:r>
              <a:rPr lang="en-US" sz="2800" b="0" i="0" dirty="0">
                <a:solidFill>
                  <a:srgbClr val="333333"/>
                </a:solidFill>
                <a:effectLst/>
                <a:latin typeface="Poppins" panose="00000500000000000000" pitchFamily="2" charset="0"/>
                <a:cs typeface="Poppins" panose="00000500000000000000" pitchFamily="2" charset="0"/>
              </a:rPr>
              <a:t>.</a:t>
            </a:r>
            <a:endParaRPr lang="en-US" sz="28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CF56860B-2DB5-AC2A-AB2D-1FF6F6A95A53}"/>
              </a:ext>
            </a:extLst>
          </p:cNvPr>
          <p:cNvSpPr txBox="1"/>
          <p:nvPr/>
        </p:nvSpPr>
        <p:spPr>
          <a:xfrm>
            <a:off x="303086" y="770563"/>
            <a:ext cx="8260423" cy="769441"/>
          </a:xfrm>
          <a:prstGeom prst="rect">
            <a:avLst/>
          </a:prstGeom>
          <a:noFill/>
        </p:spPr>
        <p:txBody>
          <a:bodyPr wrap="square" rtlCol="0">
            <a:spAutoFit/>
          </a:bodyPr>
          <a:lstStyle/>
          <a:p>
            <a:r>
              <a:rPr lang="en-US" sz="4400" dirty="0">
                <a:solidFill>
                  <a:srgbClr val="8D181F"/>
                </a:solidFill>
                <a:latin typeface="Poppins Black" panose="00000A00000000000000" pitchFamily="2" charset="0"/>
                <a:cs typeface="Poppins Black" panose="00000A00000000000000" pitchFamily="2" charset="0"/>
              </a:rPr>
              <a:t>What is human trafficking?</a:t>
            </a:r>
          </a:p>
        </p:txBody>
      </p:sp>
      <p:sp>
        <p:nvSpPr>
          <p:cNvPr id="5" name="Rectangle 4">
            <a:extLst>
              <a:ext uri="{FF2B5EF4-FFF2-40B4-BE49-F238E27FC236}">
                <a16:creationId xmlns:a16="http://schemas.microsoft.com/office/drawing/2014/main" id="{1A3DD073-ECDA-C58F-E673-9833093C77FF}"/>
              </a:ext>
            </a:extLst>
          </p:cNvPr>
          <p:cNvSpPr/>
          <p:nvPr/>
        </p:nvSpPr>
        <p:spPr>
          <a:xfrm>
            <a:off x="441791" y="1540004"/>
            <a:ext cx="7756988" cy="114136"/>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134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5C47EE-4D48-2BC0-AF65-7A58134EB64D}"/>
              </a:ext>
            </a:extLst>
          </p:cNvPr>
          <p:cNvSpPr/>
          <p:nvPr/>
        </p:nvSpPr>
        <p:spPr>
          <a:xfrm>
            <a:off x="5033394" y="1602204"/>
            <a:ext cx="5511567" cy="151002"/>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2256CB-AEE1-DD97-4E0C-F14ADAB64179}"/>
              </a:ext>
            </a:extLst>
          </p:cNvPr>
          <p:cNvSpPr/>
          <p:nvPr/>
        </p:nvSpPr>
        <p:spPr>
          <a:xfrm>
            <a:off x="5033394" y="1040235"/>
            <a:ext cx="5150841" cy="151002"/>
          </a:xfrm>
          <a:prstGeom prst="rect">
            <a:avLst/>
          </a:prstGeom>
          <a:solidFill>
            <a:srgbClr val="CDE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E0A91-9A17-4C5F-82D3-200614E41A6E}"/>
              </a:ext>
            </a:extLst>
          </p:cNvPr>
          <p:cNvSpPr>
            <a:spLocks noGrp="1"/>
          </p:cNvSpPr>
          <p:nvPr>
            <p:ph type="title"/>
          </p:nvPr>
        </p:nvSpPr>
        <p:spPr>
          <a:xfrm>
            <a:off x="4965430" y="629268"/>
            <a:ext cx="6586491" cy="1286160"/>
          </a:xfrm>
          <a:pattFill prst="pct20">
            <a:fgClr>
              <a:srgbClr val="CDE9E5"/>
            </a:fgClr>
            <a:bgClr>
              <a:schemeClr val="bg1"/>
            </a:bgClr>
          </a:pattFill>
        </p:spPr>
        <p:txBody>
          <a:bodyPr anchor="b">
            <a:normAutofit/>
          </a:bodyPr>
          <a:lstStyle/>
          <a:p>
            <a:r>
              <a:rPr lang="en-US" sz="4100" dirty="0"/>
              <a:t>Human Trafficking Awareness (Florida)`	</a:t>
            </a:r>
          </a:p>
        </p:txBody>
      </p:sp>
      <p:sp>
        <p:nvSpPr>
          <p:cNvPr id="3" name="Content Placeholder 2">
            <a:extLst>
              <a:ext uri="{FF2B5EF4-FFF2-40B4-BE49-F238E27FC236}">
                <a16:creationId xmlns:a16="http://schemas.microsoft.com/office/drawing/2014/main" id="{354C6DB7-3BA0-4D84-819A-6D25EE84A7F0}"/>
              </a:ext>
            </a:extLst>
          </p:cNvPr>
          <p:cNvSpPr>
            <a:spLocks noGrp="1"/>
          </p:cNvSpPr>
          <p:nvPr>
            <p:ph idx="1"/>
          </p:nvPr>
        </p:nvSpPr>
        <p:spPr>
          <a:xfrm>
            <a:off x="3883633" y="2032346"/>
            <a:ext cx="7668288" cy="3785419"/>
          </a:xfrm>
        </p:spPr>
        <p:txBody>
          <a:bodyPr>
            <a:normAutofit/>
          </a:bodyPr>
          <a:lstStyle/>
          <a:p>
            <a:pPr marL="514350" marR="0" indent="-514350">
              <a:spcBef>
                <a:spcPts val="0"/>
              </a:spcBef>
              <a:spcAft>
                <a:spcPts val="0"/>
              </a:spcAft>
              <a:buFont typeface="+mj-lt"/>
              <a:buAutoNum type="arabicParenR" startAt="3"/>
            </a:pPr>
            <a:r>
              <a:rPr lang="en-US" sz="1800" dirty="0">
                <a:effectLst/>
                <a:latin typeface="Trebuchet MS" panose="020B0603020202020204" pitchFamily="34" charset="0"/>
                <a:ea typeface="Times New Roman" panose="02020603050405020304" pitchFamily="18" charset="0"/>
              </a:rPr>
              <a:t>The division shall impose an administrative fine of $2,000 per day on a public lodging establishment that is not in compliance with this section and remit the fines to the direct-support organization established under s. </a:t>
            </a:r>
            <a:r>
              <a:rPr lang="en-US" sz="1800" u="sng" dirty="0">
                <a:effectLst/>
                <a:latin typeface="Trebuchet MS" panose="020B0603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16.618</a:t>
            </a:r>
            <a:r>
              <a:rPr lang="en-US" sz="1800" dirty="0">
                <a:effectLst/>
                <a:latin typeface="Trebuchet MS" panose="020B0603020202020204" pitchFamily="34" charset="0"/>
                <a:ea typeface="Times New Roman" panose="02020603050405020304" pitchFamily="18" charset="0"/>
              </a:rPr>
              <a:t>, unless the division receives adequate written documentation from the public lodging establishment which provides assurance that each deficiency will be corrected within 90 days after the division provided the public lodging establishment with notice of its violation.</a:t>
            </a:r>
            <a:endParaRPr lang="en-US" sz="1800" dirty="0">
              <a:effectLst/>
              <a:latin typeface="Calibri" panose="020F0502020204030204" pitchFamily="34" charset="0"/>
              <a:ea typeface="Calibri" panose="020F0502020204030204" pitchFamily="34" charset="0"/>
            </a:endParaRPr>
          </a:p>
          <a:p>
            <a:pPr marL="514350" marR="0" indent="-514350">
              <a:spcBef>
                <a:spcPts val="0"/>
              </a:spcBef>
              <a:spcAft>
                <a:spcPts val="0"/>
              </a:spcAft>
              <a:buFont typeface="+mj-lt"/>
              <a:buAutoNum type="arabicParenR" startAt="4"/>
            </a:pPr>
            <a:r>
              <a:rPr lang="en-US" sz="1800" dirty="0">
                <a:effectLst/>
                <a:latin typeface="Trebuchet MS" panose="020B0603020202020204" pitchFamily="34" charset="0"/>
                <a:ea typeface="Times New Roman" panose="02020603050405020304" pitchFamily="18" charset="0"/>
              </a:rPr>
              <a:t>This section does not establish a private cause of action. This section does not alter or limit any other existing remedies available to survivors of human trafficking.</a:t>
            </a:r>
            <a:endParaRPr lang="en-US" sz="1800" dirty="0">
              <a:effectLst/>
              <a:latin typeface="Calibri" panose="020F0502020204030204" pitchFamily="34" charset="0"/>
              <a:ea typeface="Calibri" panose="020F0502020204030204" pitchFamily="34" charset="0"/>
            </a:endParaRPr>
          </a:p>
          <a:p>
            <a:pPr marL="0" indent="0">
              <a:buNone/>
            </a:pPr>
            <a:endParaRPr lang="en-US" sz="1700" dirty="0"/>
          </a:p>
        </p:txBody>
      </p:sp>
      <p:pic>
        <p:nvPicPr>
          <p:cNvPr id="5" name="Picture 4" descr="A picture containing text&#10;&#10;Description automatically generated">
            <a:extLst>
              <a:ext uri="{FF2B5EF4-FFF2-40B4-BE49-F238E27FC236}">
                <a16:creationId xmlns:a16="http://schemas.microsoft.com/office/drawing/2014/main" id="{F8D9BB69-F2D1-4934-9F98-4AE458F59D0C}"/>
              </a:ext>
            </a:extLst>
          </p:cNvPr>
          <p:cNvPicPr>
            <a:picLocks noChangeAspect="1"/>
          </p:cNvPicPr>
          <p:nvPr/>
        </p:nvPicPr>
        <p:blipFill rotWithShape="1">
          <a:blip r:embed="rId3">
            <a:extLst>
              <a:ext uri="{28A0092B-C50C-407E-A947-70E740481C1C}">
                <a14:useLocalDpi xmlns:a14="http://schemas.microsoft.com/office/drawing/2010/main" val="0"/>
              </a:ext>
            </a:extLst>
          </a:blip>
          <a:srcRect l="16661" r="15746"/>
          <a:stretch/>
        </p:blipFill>
        <p:spPr>
          <a:xfrm>
            <a:off x="20" y="10"/>
            <a:ext cx="3883611" cy="6100216"/>
          </a:xfrm>
          <a:prstGeom prst="rect">
            <a:avLst/>
          </a:prstGeom>
          <a:effectLst/>
        </p:spPr>
      </p:pic>
    </p:spTree>
    <p:extLst>
      <p:ext uri="{BB962C8B-B14F-4D97-AF65-F5344CB8AC3E}">
        <p14:creationId xmlns:p14="http://schemas.microsoft.com/office/powerpoint/2010/main" val="245269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36860C6C-A388-A37B-8510-57C996A9B1FD}"/>
              </a:ext>
            </a:extLst>
          </p:cNvPr>
          <p:cNvSpPr>
            <a:spLocks noGrp="1"/>
          </p:cNvSpPr>
          <p:nvPr>
            <p:ph sz="half" idx="1"/>
          </p:nvPr>
        </p:nvSpPr>
        <p:spPr>
          <a:xfrm>
            <a:off x="838200" y="2460129"/>
            <a:ext cx="5181600" cy="4351338"/>
          </a:xfrm>
        </p:spPr>
        <p:txBody>
          <a:bodyPr/>
          <a:lstStyle/>
          <a:p>
            <a:pPr>
              <a:buClr>
                <a:srgbClr val="8D181F"/>
              </a:buClr>
              <a:buFont typeface="Wingdings" panose="05000000000000000000" pitchFamily="2" charset="2"/>
              <a:buChar char="§"/>
            </a:pPr>
            <a:r>
              <a:rPr lang="en-US" dirty="0"/>
              <a:t>Sign available under Chapter 1: Operations Procedures</a:t>
            </a:r>
          </a:p>
        </p:txBody>
      </p:sp>
      <p:sp>
        <p:nvSpPr>
          <p:cNvPr id="6" name="TextBox 5">
            <a:extLst>
              <a:ext uri="{FF2B5EF4-FFF2-40B4-BE49-F238E27FC236}">
                <a16:creationId xmlns:a16="http://schemas.microsoft.com/office/drawing/2014/main" id="{9F8C89B6-0149-C8D6-5A14-DBF145A0C068}"/>
              </a:ext>
            </a:extLst>
          </p:cNvPr>
          <p:cNvSpPr txBox="1"/>
          <p:nvPr/>
        </p:nvSpPr>
        <p:spPr>
          <a:xfrm>
            <a:off x="838200" y="244138"/>
            <a:ext cx="6661010" cy="1446550"/>
          </a:xfrm>
          <a:prstGeom prst="rect">
            <a:avLst/>
          </a:prstGeom>
          <a:noFill/>
        </p:spPr>
        <p:txBody>
          <a:bodyPr wrap="square" rtlCol="0">
            <a:spAutoFit/>
          </a:bodyPr>
          <a:lstStyle/>
          <a:p>
            <a:r>
              <a:rPr lang="en-US" sz="4400" b="1" dirty="0">
                <a:latin typeface="Poppins" panose="00000500000000000000" pitchFamily="2" charset="0"/>
                <a:cs typeface="Poppins" panose="00000500000000000000" pitchFamily="2" charset="0"/>
              </a:rPr>
              <a:t>Sign Required – State of FL</a:t>
            </a:r>
          </a:p>
        </p:txBody>
      </p:sp>
      <p:sp>
        <p:nvSpPr>
          <p:cNvPr id="8" name="Rectangle 7">
            <a:extLst>
              <a:ext uri="{FF2B5EF4-FFF2-40B4-BE49-F238E27FC236}">
                <a16:creationId xmlns:a16="http://schemas.microsoft.com/office/drawing/2014/main" id="{6E5B34AE-9FB1-83CC-40FA-096B049EFDC1}"/>
              </a:ext>
            </a:extLst>
          </p:cNvPr>
          <p:cNvSpPr/>
          <p:nvPr/>
        </p:nvSpPr>
        <p:spPr>
          <a:xfrm>
            <a:off x="940943" y="1551399"/>
            <a:ext cx="6096855" cy="206758"/>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document&#10;&#10;Description automatically generated">
            <a:extLst>
              <a:ext uri="{FF2B5EF4-FFF2-40B4-BE49-F238E27FC236}">
                <a16:creationId xmlns:a16="http://schemas.microsoft.com/office/drawing/2014/main" id="{03E85397-739C-507F-FF90-1779A44C1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542" y="0"/>
            <a:ext cx="5051458" cy="6858000"/>
          </a:xfrm>
          <a:prstGeom prst="rect">
            <a:avLst/>
          </a:prstGeom>
        </p:spPr>
      </p:pic>
    </p:spTree>
    <p:extLst>
      <p:ext uri="{BB962C8B-B14F-4D97-AF65-F5344CB8AC3E}">
        <p14:creationId xmlns:p14="http://schemas.microsoft.com/office/powerpoint/2010/main" val="489243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 of people's heads and raised hands at corporate presentation with speaker and whiteboard out of focus in background">
            <a:extLst>
              <a:ext uri="{FF2B5EF4-FFF2-40B4-BE49-F238E27FC236}">
                <a16:creationId xmlns:a16="http://schemas.microsoft.com/office/drawing/2014/main" id="{2585EC6F-E9CD-E7EA-6C0A-8B0CF13A6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71191"/>
          </a:xfrm>
          <a:prstGeom prst="rect">
            <a:avLst/>
          </a:prstGeom>
        </p:spPr>
      </p:pic>
      <p:sp>
        <p:nvSpPr>
          <p:cNvPr id="4" name="TextBox 3">
            <a:extLst>
              <a:ext uri="{FF2B5EF4-FFF2-40B4-BE49-F238E27FC236}">
                <a16:creationId xmlns:a16="http://schemas.microsoft.com/office/drawing/2014/main" id="{034A9167-42D8-3DCA-11B4-1C05FB2D2DDC}"/>
              </a:ext>
            </a:extLst>
          </p:cNvPr>
          <p:cNvSpPr txBox="1"/>
          <p:nvPr/>
        </p:nvSpPr>
        <p:spPr>
          <a:xfrm>
            <a:off x="570454" y="786809"/>
            <a:ext cx="3446741" cy="769441"/>
          </a:xfrm>
          <a:prstGeom prst="rect">
            <a:avLst/>
          </a:prstGeom>
          <a:solidFill>
            <a:srgbClr val="CDE9E5"/>
          </a:solidFill>
        </p:spPr>
        <p:txBody>
          <a:bodyPr wrap="square" rtlCol="0">
            <a:spAutoFit/>
          </a:bodyPr>
          <a:lstStyle/>
          <a:p>
            <a:r>
              <a:rPr lang="en-US" sz="4400" b="1" dirty="0">
                <a:solidFill>
                  <a:srgbClr val="8D181F"/>
                </a:solidFill>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400508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Pencil's Tale - a story that everyone should hear">
            <a:hlinkClick r:id="" action="ppaction://media"/>
            <a:extLst>
              <a:ext uri="{FF2B5EF4-FFF2-40B4-BE49-F238E27FC236}">
                <a16:creationId xmlns:a16="http://schemas.microsoft.com/office/drawing/2014/main" id="{94EFA880-63B6-F60C-8B4A-B2B5D1ED06F8}"/>
              </a:ext>
            </a:extLst>
          </p:cNvPr>
          <p:cNvPicPr>
            <a:picLocks noRot="1" noChangeAspect="1"/>
          </p:cNvPicPr>
          <p:nvPr>
            <a:videoFile r:link="rId1"/>
          </p:nvPr>
        </p:nvPicPr>
        <p:blipFill>
          <a:blip r:embed="rId4"/>
          <a:stretch>
            <a:fillRect/>
          </a:stretch>
        </p:blipFill>
        <p:spPr>
          <a:xfrm>
            <a:off x="1016000" y="158108"/>
            <a:ext cx="10160000" cy="5740400"/>
          </a:xfrm>
          <a:prstGeom prst="rect">
            <a:avLst/>
          </a:prstGeom>
        </p:spPr>
      </p:pic>
    </p:spTree>
    <p:extLst>
      <p:ext uri="{BB962C8B-B14F-4D97-AF65-F5344CB8AC3E}">
        <p14:creationId xmlns:p14="http://schemas.microsoft.com/office/powerpoint/2010/main" val="26559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48" t="3545" r="6168" b="3153"/>
          <a:stretch/>
        </p:blipFill>
        <p:spPr>
          <a:xfrm>
            <a:off x="510894" y="1012467"/>
            <a:ext cx="3978301" cy="3990583"/>
          </a:xfrm>
          <a:prstGeom prst="ellipse">
            <a:avLst/>
          </a:prstGeom>
        </p:spPr>
      </p:pic>
      <p:sp>
        <p:nvSpPr>
          <p:cNvPr id="2" name="TextBox 1">
            <a:extLst>
              <a:ext uri="{FF2B5EF4-FFF2-40B4-BE49-F238E27FC236}">
                <a16:creationId xmlns:a16="http://schemas.microsoft.com/office/drawing/2014/main" id="{1C8C365A-320B-AC60-6400-50B9831624AD}"/>
              </a:ext>
            </a:extLst>
          </p:cNvPr>
          <p:cNvSpPr txBox="1"/>
          <p:nvPr/>
        </p:nvSpPr>
        <p:spPr>
          <a:xfrm>
            <a:off x="5147353" y="3854631"/>
            <a:ext cx="6533753" cy="1569660"/>
          </a:xfrm>
          <a:prstGeom prst="rect">
            <a:avLst/>
          </a:prstGeom>
          <a:noFill/>
          <a:ln>
            <a:solidFill>
              <a:srgbClr val="000000"/>
            </a:solidFill>
          </a:ln>
          <a:effectLst>
            <a:glow rad="139700">
              <a:schemeClr val="accent3">
                <a:satMod val="175000"/>
                <a:alpha val="40000"/>
              </a:schemeClr>
            </a:glow>
          </a:effectLst>
        </p:spPr>
        <p:txBody>
          <a:bodyPr wrap="square" rtlCol="0">
            <a:spAutoFit/>
          </a:bodyPr>
          <a:lstStyle/>
          <a:p>
            <a:r>
              <a:rPr lang="en-US" sz="3200" b="1" dirty="0">
                <a:solidFill>
                  <a:srgbClr val="8D181F"/>
                </a:solidFill>
                <a:latin typeface="Poppins" panose="00000500000000000000" pitchFamily="2" charset="0"/>
                <a:cs typeface="Poppins" panose="00000500000000000000" pitchFamily="2" charset="0"/>
              </a:rPr>
              <a:t>For training related needs please reach out to </a:t>
            </a:r>
            <a:r>
              <a:rPr lang="en-US" sz="3200" b="1" dirty="0">
                <a:solidFill>
                  <a:srgbClr val="8D181F"/>
                </a:solidFill>
                <a:latin typeface="Poppins" panose="00000500000000000000" pitchFamily="2" charset="0"/>
                <a:cs typeface="Poppins" panose="00000500000000000000" pitchFamily="2" charset="0"/>
                <a:hlinkClick r:id="rId4"/>
              </a:rPr>
              <a:t>training@royalamerican.com</a:t>
            </a:r>
            <a:r>
              <a:rPr lang="en-US" sz="3200" b="1" dirty="0">
                <a:solidFill>
                  <a:srgbClr val="8D181F"/>
                </a:solidFill>
                <a:latin typeface="Poppins" panose="00000500000000000000" pitchFamily="2" charset="0"/>
                <a:cs typeface="Poppins" panose="00000500000000000000" pitchFamily="2" charset="0"/>
              </a:rPr>
              <a:t> </a:t>
            </a:r>
          </a:p>
        </p:txBody>
      </p:sp>
      <p:pic>
        <p:nvPicPr>
          <p:cNvPr id="5" name="Picture 4" descr="A colorful hands in a circle&#10;&#10;Description automatically generated">
            <a:extLst>
              <a:ext uri="{FF2B5EF4-FFF2-40B4-BE49-F238E27FC236}">
                <a16:creationId xmlns:a16="http://schemas.microsoft.com/office/drawing/2014/main" id="{E6A974EF-EC85-79EF-A143-2F8C1CFFF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948" y="184935"/>
            <a:ext cx="5391545" cy="3544584"/>
          </a:xfrm>
          <a:prstGeom prst="rect">
            <a:avLst/>
          </a:prstGeom>
        </p:spPr>
      </p:pic>
    </p:spTree>
    <p:extLst>
      <p:ext uri="{BB962C8B-B14F-4D97-AF65-F5344CB8AC3E}">
        <p14:creationId xmlns:p14="http://schemas.microsoft.com/office/powerpoint/2010/main" val="1853810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88950" y="351802"/>
            <a:ext cx="6842588" cy="1569466"/>
          </a:xfrm>
        </p:spPr>
        <p:txBody>
          <a:bodyPr vert="horz" lIns="91440" tIns="45720" rIns="91440" bIns="45720" rtlCol="0" anchor="ctr">
            <a:normAutofit/>
          </a:bodyPr>
          <a:lstStyle/>
          <a:p>
            <a:pPr algn="l" defTabSz="914400"/>
            <a:r>
              <a:rPr lang="en-US" dirty="0">
                <a:solidFill>
                  <a:srgbClr val="8D181F"/>
                </a:solidFill>
              </a:rPr>
              <a:t>Statistics</a:t>
            </a:r>
          </a:p>
        </p:txBody>
      </p:sp>
      <p:pic>
        <p:nvPicPr>
          <p:cNvPr id="4" name="Picture 3" descr="A screenshot of a computer&#10;&#10;Description automatically generated">
            <a:extLst>
              <a:ext uri="{FF2B5EF4-FFF2-40B4-BE49-F238E27FC236}">
                <a16:creationId xmlns:a16="http://schemas.microsoft.com/office/drawing/2014/main" id="{2848106F-3FB0-B434-5E96-D6CA9A64F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2031180"/>
            <a:ext cx="11214100" cy="3905250"/>
          </a:xfrm>
          <a:prstGeom prst="rect">
            <a:avLst/>
          </a:prstGeom>
        </p:spPr>
      </p:pic>
      <p:sp>
        <p:nvSpPr>
          <p:cNvPr id="5" name="Rectangle 4">
            <a:extLst>
              <a:ext uri="{FF2B5EF4-FFF2-40B4-BE49-F238E27FC236}">
                <a16:creationId xmlns:a16="http://schemas.microsoft.com/office/drawing/2014/main" id="{A0F93946-D664-B782-461D-90C7B45671EE}"/>
              </a:ext>
            </a:extLst>
          </p:cNvPr>
          <p:cNvSpPr/>
          <p:nvPr/>
        </p:nvSpPr>
        <p:spPr>
          <a:xfrm>
            <a:off x="591692" y="1479478"/>
            <a:ext cx="2839877" cy="102741"/>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0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4721-A453-64C2-30E3-3C9E247EE46C}"/>
              </a:ext>
            </a:extLst>
          </p:cNvPr>
          <p:cNvSpPr>
            <a:spLocks noGrp="1"/>
          </p:cNvSpPr>
          <p:nvPr>
            <p:ph type="title"/>
          </p:nvPr>
        </p:nvSpPr>
        <p:spPr>
          <a:xfrm>
            <a:off x="441788" y="225378"/>
            <a:ext cx="6727370" cy="1120537"/>
          </a:xfrm>
        </p:spPr>
        <p:txBody>
          <a:bodyPr>
            <a:normAutofit/>
          </a:bodyPr>
          <a:lstStyle/>
          <a:p>
            <a:r>
              <a:rPr lang="en-US" dirty="0">
                <a:solidFill>
                  <a:srgbClr val="8D181F"/>
                </a:solidFill>
              </a:rPr>
              <a:t>What are the signs? </a:t>
            </a:r>
          </a:p>
        </p:txBody>
      </p:sp>
      <p:pic>
        <p:nvPicPr>
          <p:cNvPr id="4" name="Online Media 3" title="PSA: LEARN the signs of HUMAN TRAFFICKING">
            <a:hlinkClick r:id="" action="ppaction://media"/>
            <a:extLst>
              <a:ext uri="{FF2B5EF4-FFF2-40B4-BE49-F238E27FC236}">
                <a16:creationId xmlns:a16="http://schemas.microsoft.com/office/drawing/2014/main" id="{AE39D12E-F7F9-7248-CB0B-E092EE05D637}"/>
              </a:ext>
            </a:extLst>
          </p:cNvPr>
          <p:cNvPicPr>
            <a:picLocks noRot="1" noChangeAspect="1"/>
          </p:cNvPicPr>
          <p:nvPr>
            <a:videoFile r:link="rId1"/>
          </p:nvPr>
        </p:nvPicPr>
        <p:blipFill>
          <a:blip r:embed="rId3"/>
          <a:stretch>
            <a:fillRect/>
          </a:stretch>
        </p:blipFill>
        <p:spPr>
          <a:xfrm>
            <a:off x="2465798" y="1448656"/>
            <a:ext cx="7037798" cy="4602823"/>
          </a:xfrm>
          <a:prstGeom prst="rect">
            <a:avLst/>
          </a:prstGeom>
        </p:spPr>
      </p:pic>
      <p:sp>
        <p:nvSpPr>
          <p:cNvPr id="5" name="Rectangle 4">
            <a:extLst>
              <a:ext uri="{FF2B5EF4-FFF2-40B4-BE49-F238E27FC236}">
                <a16:creationId xmlns:a16="http://schemas.microsoft.com/office/drawing/2014/main" id="{25CF048B-4DE9-7639-5322-6B06BB04ADFC}"/>
              </a:ext>
            </a:extLst>
          </p:cNvPr>
          <p:cNvSpPr/>
          <p:nvPr/>
        </p:nvSpPr>
        <p:spPr>
          <a:xfrm>
            <a:off x="582204" y="1160980"/>
            <a:ext cx="5767226" cy="169524"/>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E779-C0DA-5E85-D4BB-98C69710560A}"/>
              </a:ext>
            </a:extLst>
          </p:cNvPr>
          <p:cNvSpPr>
            <a:spLocks noGrp="1"/>
          </p:cNvSpPr>
          <p:nvPr>
            <p:ph type="title"/>
          </p:nvPr>
        </p:nvSpPr>
        <p:spPr>
          <a:xfrm>
            <a:off x="537681" y="256657"/>
            <a:ext cx="10515600" cy="1325563"/>
          </a:xfrm>
        </p:spPr>
        <p:txBody>
          <a:bodyPr/>
          <a:lstStyle/>
          <a:p>
            <a:r>
              <a:rPr lang="en-US" dirty="0">
                <a:solidFill>
                  <a:srgbClr val="8D181F"/>
                </a:solidFill>
              </a:rPr>
              <a:t>Top 10 Red Flags and Indicators</a:t>
            </a:r>
          </a:p>
        </p:txBody>
      </p:sp>
      <p:sp>
        <p:nvSpPr>
          <p:cNvPr id="9" name="Content Placeholder 8">
            <a:extLst>
              <a:ext uri="{FF2B5EF4-FFF2-40B4-BE49-F238E27FC236}">
                <a16:creationId xmlns:a16="http://schemas.microsoft.com/office/drawing/2014/main" id="{15D0DC28-DF39-085E-F010-D8C1A139D751}"/>
              </a:ext>
            </a:extLst>
          </p:cNvPr>
          <p:cNvSpPr>
            <a:spLocks noGrp="1"/>
          </p:cNvSpPr>
          <p:nvPr>
            <p:ph sz="half" idx="1"/>
          </p:nvPr>
        </p:nvSpPr>
        <p:spPr>
          <a:xfrm>
            <a:off x="537681" y="1690688"/>
            <a:ext cx="11116638" cy="4351338"/>
          </a:xfrm>
        </p:spPr>
        <p:txBody>
          <a:bodyPr>
            <a:normAutofit/>
          </a:bodyPr>
          <a:lstStyle/>
          <a:p>
            <a:pPr marL="514350" indent="-514350">
              <a:buClr>
                <a:srgbClr val="8D181F"/>
              </a:buClr>
              <a:buFont typeface="+mj-lt"/>
              <a:buAutoNum type="arabicPeriod"/>
            </a:pPr>
            <a:r>
              <a:rPr lang="en-US" sz="3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Individuals selling items or begging</a:t>
            </a:r>
          </a:p>
          <a:p>
            <a:pPr marL="514350" indent="-514350">
              <a:buClr>
                <a:srgbClr val="8D181F"/>
              </a:buClr>
              <a:buFont typeface="+mj-lt"/>
              <a:buAutoNum type="arabicPeriod"/>
            </a:pPr>
            <a:r>
              <a:rPr lang="en-US" sz="3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Signs of physical abuse, violence, sleep deprivation, untreated injury, or illness</a:t>
            </a:r>
          </a:p>
          <a:p>
            <a:pPr marL="514350" indent="-514350">
              <a:buClr>
                <a:srgbClr val="8D181F"/>
              </a:buClr>
              <a:buFont typeface="+mj-lt"/>
              <a:buAutoNum type="arabicPeriod"/>
            </a:pPr>
            <a:r>
              <a:rPr lang="en-US" sz="3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Groups of traveling sales or work crews sleeping in vehicles in parking lots</a:t>
            </a:r>
            <a:endParaRPr lang="en-US" sz="3200"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14350" indent="-514350">
              <a:buClr>
                <a:srgbClr val="8D181F"/>
              </a:buClr>
              <a:buFont typeface="+mj-lt"/>
              <a:buAutoNum type="arabicPeriod"/>
            </a:pPr>
            <a:r>
              <a:rPr lang="en-US" sz="3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Individuals who are being closely monitored by someone</a:t>
            </a:r>
            <a:endParaRPr lang="en-US" sz="3200"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14350" indent="-514350">
              <a:buClr>
                <a:srgbClr val="8D181F"/>
              </a:buClr>
              <a:buFont typeface="+mj-lt"/>
              <a:buAutoNum type="arabicPeriod"/>
            </a:pPr>
            <a:r>
              <a:rPr lang="en-US" sz="32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Not allowed to speak for themselves</a:t>
            </a:r>
            <a:endParaRPr lang="en-US" sz="3200" dirty="0">
              <a:solidFill>
                <a:srgbClr val="000000"/>
              </a:solidFill>
            </a:endParaRPr>
          </a:p>
        </p:txBody>
      </p:sp>
      <p:sp>
        <p:nvSpPr>
          <p:cNvPr id="3" name="Rectangle 2">
            <a:extLst>
              <a:ext uri="{FF2B5EF4-FFF2-40B4-BE49-F238E27FC236}">
                <a16:creationId xmlns:a16="http://schemas.microsoft.com/office/drawing/2014/main" id="{8C032244-E391-0200-8CAF-B044F9C8BBF0}"/>
              </a:ext>
            </a:extLst>
          </p:cNvPr>
          <p:cNvSpPr/>
          <p:nvPr/>
        </p:nvSpPr>
        <p:spPr>
          <a:xfrm>
            <a:off x="647273" y="1284270"/>
            <a:ext cx="9010436" cy="143838"/>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0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3128" y="256657"/>
            <a:ext cx="9965933" cy="1325563"/>
          </a:xfrm>
        </p:spPr>
        <p:txBody>
          <a:bodyPr>
            <a:normAutofit/>
          </a:bodyPr>
          <a:lstStyle/>
          <a:p>
            <a:r>
              <a:rPr lang="en-US" dirty="0">
                <a:solidFill>
                  <a:srgbClr val="8D181F"/>
                </a:solidFill>
              </a:rPr>
              <a:t>Top 10 Red Flags and Indicators</a:t>
            </a:r>
            <a:endParaRPr lang="en-US" dirty="0">
              <a:solidFill>
                <a:schemeClr val="tx1"/>
              </a:solidFill>
            </a:endParaRPr>
          </a:p>
        </p:txBody>
      </p:sp>
      <p:graphicFrame>
        <p:nvGraphicFramePr>
          <p:cNvPr id="19" name="Content Placeholder 4">
            <a:extLst>
              <a:ext uri="{FF2B5EF4-FFF2-40B4-BE49-F238E27FC236}">
                <a16:creationId xmlns:a16="http://schemas.microsoft.com/office/drawing/2014/main" id="{6BA39D48-E036-42D7-8025-4F631D7D209A}"/>
              </a:ext>
            </a:extLst>
          </p:cNvPr>
          <p:cNvGraphicFramePr>
            <a:graphicFrameLocks noGrp="1"/>
          </p:cNvGraphicFramePr>
          <p:nvPr>
            <p:ph idx="1"/>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828CAB7-F390-23EA-2D74-8FDF5BB1734C}"/>
              </a:ext>
            </a:extLst>
          </p:cNvPr>
          <p:cNvSpPr txBox="1"/>
          <p:nvPr/>
        </p:nvSpPr>
        <p:spPr>
          <a:xfrm>
            <a:off x="372918" y="1765623"/>
            <a:ext cx="10905743" cy="3970318"/>
          </a:xfrm>
          <a:prstGeom prst="rect">
            <a:avLst/>
          </a:prstGeom>
          <a:noFill/>
        </p:spPr>
        <p:txBody>
          <a:bodyPr wrap="square">
            <a:spAutoFit/>
          </a:bodyPr>
          <a:lstStyle/>
          <a:p>
            <a:pPr marL="514350" indent="-514350">
              <a:buClr>
                <a:srgbClr val="8D181F"/>
              </a:buClr>
              <a:buFont typeface="+mj-lt"/>
              <a:buAutoNum type="arabicPeriod" startAt="6"/>
            </a:pPr>
            <a:r>
              <a:rPr lang="en-US" sz="2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Seems fearful or submissive to a person who is speaking for them</a:t>
            </a:r>
          </a:p>
          <a:p>
            <a:pPr marL="514350" indent="-514350">
              <a:buClr>
                <a:srgbClr val="8D181F"/>
              </a:buClr>
              <a:buFont typeface="+mj-lt"/>
              <a:buAutoNum type="arabicPeriod" startAt="6"/>
            </a:pPr>
            <a:r>
              <a:rPr lang="en-US" sz="2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Individuals who do not seem to be allowed to come and go on their own</a:t>
            </a:r>
            <a:endParaRPr lang="en-US" sz="2800"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14350" indent="-514350">
              <a:buClr>
                <a:srgbClr val="8D181F"/>
              </a:buClr>
              <a:buFont typeface="+mj-lt"/>
              <a:buAutoNum type="arabicPeriod" startAt="6"/>
            </a:pPr>
            <a:r>
              <a:rPr lang="en-US" sz="2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Individuals who do not carry their own identification or money</a:t>
            </a:r>
          </a:p>
          <a:p>
            <a:pPr marL="514350" indent="-514350">
              <a:buClr>
                <a:srgbClr val="8D181F"/>
              </a:buClr>
              <a:buFont typeface="+mj-lt"/>
              <a:buAutoNum type="arabicPeriod" startAt="6"/>
            </a:pPr>
            <a:r>
              <a:rPr lang="en-US" sz="2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Mention of working conditions or wages that differ from what was advertised or promised</a:t>
            </a:r>
            <a:endParaRPr lang="en-US" sz="2800"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14350" indent="-514350">
              <a:buClr>
                <a:srgbClr val="8D181F"/>
              </a:buClr>
              <a:buFont typeface="+mj-lt"/>
              <a:buAutoNum type="arabicPeriod" startAt="6"/>
            </a:pPr>
            <a:r>
              <a:rPr lang="en-US" sz="2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Mention of unpaid work, unusual work restrictions, or excessively long and/or unusual hours</a:t>
            </a:r>
            <a:endParaRPr lang="en-US" sz="2800" dirty="0">
              <a:solidFill>
                <a:srgbClr val="000000"/>
              </a:solidFill>
            </a:endParaRPr>
          </a:p>
        </p:txBody>
      </p:sp>
      <p:sp>
        <p:nvSpPr>
          <p:cNvPr id="6" name="Rectangle 5">
            <a:extLst>
              <a:ext uri="{FF2B5EF4-FFF2-40B4-BE49-F238E27FC236}">
                <a16:creationId xmlns:a16="http://schemas.microsoft.com/office/drawing/2014/main" id="{6F91959C-6453-104F-6F9B-093E487E8BB6}"/>
              </a:ext>
            </a:extLst>
          </p:cNvPr>
          <p:cNvSpPr/>
          <p:nvPr/>
        </p:nvSpPr>
        <p:spPr>
          <a:xfrm>
            <a:off x="643128" y="1270609"/>
            <a:ext cx="9137870" cy="147225"/>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732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10A1-75C6-9682-391E-1ED081D4A3F7}"/>
              </a:ext>
            </a:extLst>
          </p:cNvPr>
          <p:cNvSpPr>
            <a:spLocks noGrp="1"/>
          </p:cNvSpPr>
          <p:nvPr>
            <p:ph type="title"/>
          </p:nvPr>
        </p:nvSpPr>
        <p:spPr/>
        <p:txBody>
          <a:bodyPr/>
          <a:lstStyle/>
          <a:p>
            <a:r>
              <a:rPr lang="en-US" dirty="0">
                <a:solidFill>
                  <a:srgbClr val="8D181F"/>
                </a:solidFill>
              </a:rPr>
              <a:t>Who Are The Traffickers?</a:t>
            </a:r>
            <a:endParaRPr lang="en-US" dirty="0"/>
          </a:p>
        </p:txBody>
      </p:sp>
      <p:sp>
        <p:nvSpPr>
          <p:cNvPr id="3" name="Content Placeholder 2">
            <a:extLst>
              <a:ext uri="{FF2B5EF4-FFF2-40B4-BE49-F238E27FC236}">
                <a16:creationId xmlns:a16="http://schemas.microsoft.com/office/drawing/2014/main" id="{127F977F-C75F-BDBD-AFDF-62AF1BA040AB}"/>
              </a:ext>
            </a:extLst>
          </p:cNvPr>
          <p:cNvSpPr>
            <a:spLocks noGrp="1"/>
          </p:cNvSpPr>
          <p:nvPr>
            <p:ph idx="1"/>
          </p:nvPr>
        </p:nvSpPr>
        <p:spPr>
          <a:xfrm>
            <a:off x="838200" y="2010560"/>
            <a:ext cx="10515600" cy="4351338"/>
          </a:xfrm>
          <a:noFill/>
        </p:spPr>
        <p:txBody>
          <a:bodyPr/>
          <a:lstStyle/>
          <a:p>
            <a:pPr>
              <a:buClr>
                <a:srgbClr val="8D181F"/>
              </a:buClr>
              <a:buFont typeface="Wingdings" panose="05000000000000000000" pitchFamily="2" charset="2"/>
              <a:buChar char="§"/>
            </a:pPr>
            <a:r>
              <a:rPr lang="en-US" b="0" i="0" dirty="0">
                <a:solidFill>
                  <a:srgbClr val="333333"/>
                </a:solidFill>
                <a:effectLst/>
                <a:latin typeface="Open Sans" panose="020B0606030504020204" pitchFamily="34" charset="0"/>
              </a:rPr>
              <a:t>Traffickers can be strangers, acquaintances, or even family members, and they prey on the vulnerable and on those seeking opportunities to build for themselves a brighter future.</a:t>
            </a:r>
            <a:endParaRPr lang="en-US" dirty="0"/>
          </a:p>
        </p:txBody>
      </p:sp>
      <p:sp>
        <p:nvSpPr>
          <p:cNvPr id="4" name="Rectangle 3">
            <a:extLst>
              <a:ext uri="{FF2B5EF4-FFF2-40B4-BE49-F238E27FC236}">
                <a16:creationId xmlns:a16="http://schemas.microsoft.com/office/drawing/2014/main" id="{44D42DBD-2EA0-20C3-FDE7-F7602F4963C6}"/>
              </a:ext>
            </a:extLst>
          </p:cNvPr>
          <p:cNvSpPr/>
          <p:nvPr/>
        </p:nvSpPr>
        <p:spPr>
          <a:xfrm>
            <a:off x="647272" y="1448656"/>
            <a:ext cx="11168009" cy="133564"/>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covering her face with her hand&#10;&#10;Description automatically generated">
            <a:extLst>
              <a:ext uri="{FF2B5EF4-FFF2-40B4-BE49-F238E27FC236}">
                <a16:creationId xmlns:a16="http://schemas.microsoft.com/office/drawing/2014/main" id="{182E1DAD-13DE-0EF7-9A86-FE6B2D3E73A4}"/>
              </a:ext>
            </a:extLst>
          </p:cNvPr>
          <p:cNvPicPr>
            <a:picLocks noChangeAspect="1"/>
          </p:cNvPicPr>
          <p:nvPr/>
        </p:nvPicPr>
        <p:blipFill rotWithShape="1">
          <a:blip r:embed="rId3">
            <a:extLst>
              <a:ext uri="{28A0092B-C50C-407E-A947-70E740481C1C}">
                <a14:useLocalDpi xmlns:a14="http://schemas.microsoft.com/office/drawing/2010/main" val="0"/>
              </a:ext>
            </a:extLst>
          </a:blip>
          <a:srcRect t="643" b="7600"/>
          <a:stretch/>
        </p:blipFill>
        <p:spPr>
          <a:xfrm>
            <a:off x="2374052" y="3585682"/>
            <a:ext cx="7443896" cy="2400574"/>
          </a:xfrm>
          <a:prstGeom prst="rect">
            <a:avLst/>
          </a:prstGeom>
        </p:spPr>
      </p:pic>
    </p:spTree>
    <p:extLst>
      <p:ext uri="{BB962C8B-B14F-4D97-AF65-F5344CB8AC3E}">
        <p14:creationId xmlns:p14="http://schemas.microsoft.com/office/powerpoint/2010/main" val="391191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135" y="458480"/>
            <a:ext cx="10244574" cy="1024856"/>
          </a:xfrm>
        </p:spPr>
        <p:txBody>
          <a:bodyPr anchor="b">
            <a:normAutofit fontScale="90000"/>
          </a:bodyPr>
          <a:lstStyle/>
          <a:p>
            <a:r>
              <a:rPr lang="en-US" dirty="0">
                <a:solidFill>
                  <a:srgbClr val="8D181F"/>
                </a:solidFill>
                <a:latin typeface="Poppins ExtraBold"/>
                <a:cs typeface="Poppins ExtraBold"/>
              </a:rPr>
              <a:t>If you see something, say something</a:t>
            </a:r>
          </a:p>
        </p:txBody>
      </p:sp>
      <p:pic>
        <p:nvPicPr>
          <p:cNvPr id="3" name="Online Media 2" title="Not In My Restaurant: End Human Trafficking">
            <a:hlinkClick r:id="" action="ppaction://media"/>
            <a:extLst>
              <a:ext uri="{FF2B5EF4-FFF2-40B4-BE49-F238E27FC236}">
                <a16:creationId xmlns:a16="http://schemas.microsoft.com/office/drawing/2014/main" id="{EFFAA22C-9190-3028-3F40-641062455265}"/>
              </a:ext>
            </a:extLst>
          </p:cNvPr>
          <p:cNvPicPr>
            <a:picLocks noGrp="1" noRot="1" noChangeAspect="1"/>
          </p:cNvPicPr>
          <p:nvPr>
            <p:ph idx="1"/>
            <a:videoFile r:link="rId1"/>
          </p:nvPr>
        </p:nvPicPr>
        <p:blipFill>
          <a:blip r:embed="rId3"/>
          <a:stretch>
            <a:fillRect/>
          </a:stretch>
        </p:blipFill>
        <p:spPr>
          <a:xfrm>
            <a:off x="2244725" y="1825625"/>
            <a:ext cx="7700963" cy="4061467"/>
          </a:xfrm>
          <a:prstGeom prst="rect">
            <a:avLst/>
          </a:prstGeom>
        </p:spPr>
      </p:pic>
      <p:sp>
        <p:nvSpPr>
          <p:cNvPr id="4" name="Rectangle 3">
            <a:extLst>
              <a:ext uri="{FF2B5EF4-FFF2-40B4-BE49-F238E27FC236}">
                <a16:creationId xmlns:a16="http://schemas.microsoft.com/office/drawing/2014/main" id="{7CD49859-F608-48A4-6C4C-C439B681BDFC}"/>
              </a:ext>
            </a:extLst>
          </p:cNvPr>
          <p:cNvSpPr/>
          <p:nvPr/>
        </p:nvSpPr>
        <p:spPr>
          <a:xfrm>
            <a:off x="503434" y="1483336"/>
            <a:ext cx="9442255" cy="191352"/>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875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CDE9E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A86B-8069-4083-B22D-39CC598B2385}"/>
              </a:ext>
            </a:extLst>
          </p:cNvPr>
          <p:cNvSpPr>
            <a:spLocks noGrp="1"/>
          </p:cNvSpPr>
          <p:nvPr>
            <p:ph type="title"/>
          </p:nvPr>
        </p:nvSpPr>
        <p:spPr>
          <a:xfrm>
            <a:off x="771950" y="346229"/>
            <a:ext cx="10558055" cy="979334"/>
          </a:xfrm>
        </p:spPr>
        <p:txBody>
          <a:bodyPr/>
          <a:lstStyle/>
          <a:p>
            <a:r>
              <a:rPr lang="en-US" dirty="0">
                <a:solidFill>
                  <a:srgbClr val="8D181F"/>
                </a:solidFill>
              </a:rPr>
              <a:t>What should you look for?</a:t>
            </a:r>
          </a:p>
        </p:txBody>
      </p:sp>
      <p:sp>
        <p:nvSpPr>
          <p:cNvPr id="3" name="TextBox 2">
            <a:extLst>
              <a:ext uri="{FF2B5EF4-FFF2-40B4-BE49-F238E27FC236}">
                <a16:creationId xmlns:a16="http://schemas.microsoft.com/office/drawing/2014/main" id="{FBBD9F59-536D-A7CE-2E0A-3D21BE691D5D}"/>
              </a:ext>
            </a:extLst>
          </p:cNvPr>
          <p:cNvSpPr txBox="1"/>
          <p:nvPr/>
        </p:nvSpPr>
        <p:spPr>
          <a:xfrm>
            <a:off x="861995" y="1325563"/>
            <a:ext cx="10510463" cy="5109091"/>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US" sz="2800" b="1" dirty="0">
                <a:solidFill>
                  <a:schemeClr val="dk1"/>
                </a:solidFill>
                <a:latin typeface="Poppins" panose="00000500000000000000" pitchFamily="2" charset="0"/>
                <a:cs typeface="Poppins" panose="00000500000000000000" pitchFamily="2" charset="0"/>
              </a:rPr>
              <a:t>When talking with a possible victim, watch for:</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Timidity</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Avoiding eye contact (Keep in mind that in some cultures, people are taught to avoid eye contact)</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Dirty clothes</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Untreated bruises or other injuries</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Not engaging you directly but relying on another to speak for them</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Lack of personal belongings</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No purse or wallet</a:t>
            </a:r>
          </a:p>
          <a:p>
            <a:pPr marL="609600" lvl="0" indent="-457200" algn="l" rtl="0">
              <a:lnSpc>
                <a:spcPct val="100000"/>
              </a:lnSpc>
              <a:spcBef>
                <a:spcPts val="0"/>
              </a:spcBef>
              <a:spcAft>
                <a:spcPts val="0"/>
              </a:spcAft>
              <a:buClr>
                <a:srgbClr val="8D181F"/>
              </a:buClr>
              <a:buSzPts val="1200"/>
              <a:buFont typeface="Wingdings" panose="05000000000000000000" pitchFamily="2" charset="2"/>
              <a:buChar char="§"/>
            </a:pPr>
            <a:r>
              <a:rPr lang="en-US" sz="2800" dirty="0">
                <a:solidFill>
                  <a:schemeClr val="dk1"/>
                </a:solidFill>
                <a:latin typeface="Poppins" panose="00000500000000000000" pitchFamily="2" charset="0"/>
                <a:cs typeface="Poppins" panose="00000500000000000000" pitchFamily="2" charset="0"/>
              </a:rPr>
              <a:t>Malnourished</a:t>
            </a:r>
          </a:p>
          <a:p>
            <a:pPr marL="0" lvl="0" indent="0" algn="l" rtl="0">
              <a:lnSpc>
                <a:spcPct val="100000"/>
              </a:lnSpc>
              <a:spcBef>
                <a:spcPts val="0"/>
              </a:spcBef>
              <a:spcAft>
                <a:spcPts val="0"/>
              </a:spcAft>
              <a:buClr>
                <a:schemeClr val="dk1"/>
              </a:buClr>
              <a:buSzPts val="1100"/>
              <a:buFont typeface="Arial"/>
              <a:buNone/>
            </a:pPr>
            <a:r>
              <a:rPr lang="en-US" sz="1800" dirty="0">
                <a:solidFill>
                  <a:schemeClr val="dk1"/>
                </a:solidFill>
              </a:rPr>
              <a:t> </a:t>
            </a:r>
          </a:p>
        </p:txBody>
      </p:sp>
      <p:sp>
        <p:nvSpPr>
          <p:cNvPr id="4" name="Rectangle 3">
            <a:extLst>
              <a:ext uri="{FF2B5EF4-FFF2-40B4-BE49-F238E27FC236}">
                <a16:creationId xmlns:a16="http://schemas.microsoft.com/office/drawing/2014/main" id="{2D940F9C-BB0C-A17F-864D-5B136EED6658}"/>
              </a:ext>
            </a:extLst>
          </p:cNvPr>
          <p:cNvSpPr/>
          <p:nvPr/>
        </p:nvSpPr>
        <p:spPr>
          <a:xfrm>
            <a:off x="825001" y="1191802"/>
            <a:ext cx="11188557" cy="133762"/>
          </a:xfrm>
          <a:prstGeom prst="rect">
            <a:avLst/>
          </a:prstGeom>
          <a:solidFill>
            <a:srgbClr val="CDE9E5"/>
          </a:solidFill>
          <a:ln>
            <a:solidFill>
              <a:srgbClr val="CDE9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5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M" id="{2F7AF061-D869-4D0C-AB8D-3D46E13B6AC7}" vid="{5C4D5498-0F1F-4601-A8F8-47F24C9105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a853f3-b091-4aa8-b618-68973be1ae56" xsi:nil="true"/>
    <lcf76f155ced4ddcb4097134ff3c332f xmlns="6181f50e-117a-46cc-a962-8445ace7584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A64ABF1A7E4140B88D7E6574666C2A" ma:contentTypeVersion="17" ma:contentTypeDescription="Create a new document." ma:contentTypeScope="" ma:versionID="356869a3ec24e6c51c947c1cfda33ec7">
  <xsd:schema xmlns:xsd="http://www.w3.org/2001/XMLSchema" xmlns:xs="http://www.w3.org/2001/XMLSchema" xmlns:p="http://schemas.microsoft.com/office/2006/metadata/properties" xmlns:ns2="6181f50e-117a-46cc-a962-8445ace75847" xmlns:ns3="84a853f3-b091-4aa8-b618-68973be1ae56" targetNamespace="http://schemas.microsoft.com/office/2006/metadata/properties" ma:root="true" ma:fieldsID="2ce59d244f540aa3b0d4eee8926a331a" ns2:_="" ns3:_="">
    <xsd:import namespace="6181f50e-117a-46cc-a962-8445ace75847"/>
    <xsd:import namespace="84a853f3-b091-4aa8-b618-68973be1ae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1f50e-117a-46cc-a962-8445ace75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084008-6248-4e34-8fb1-24e907dc6b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853f3-b091-4aa8-b618-68973be1ae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9e805b-c643-49b6-87dd-dbc36c3dcf11}" ma:internalName="TaxCatchAll" ma:showField="CatchAllData" ma:web="84a853f3-b091-4aa8-b618-68973be1ae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E1173-72CA-4CF4-B5DC-B6E50879BB10}">
  <ds:schemaRefs>
    <ds:schemaRef ds:uri="http://schemas.microsoft.com/office/2006/metadata/properties"/>
    <ds:schemaRef ds:uri="http://schemas.microsoft.com/office/infopath/2007/PartnerControls"/>
    <ds:schemaRef ds:uri="84a853f3-b091-4aa8-b618-68973be1ae56"/>
    <ds:schemaRef ds:uri="6181f50e-117a-46cc-a962-8445ace75847"/>
  </ds:schemaRefs>
</ds:datastoreItem>
</file>

<file path=customXml/itemProps2.xml><?xml version="1.0" encoding="utf-8"?>
<ds:datastoreItem xmlns:ds="http://schemas.openxmlformats.org/officeDocument/2006/customXml" ds:itemID="{BFBD8AC6-B6A6-4E32-84C0-00276DEE9861}">
  <ds:schemaRefs>
    <ds:schemaRef ds:uri="http://schemas.microsoft.com/sharepoint/v3/contenttype/forms"/>
  </ds:schemaRefs>
</ds:datastoreItem>
</file>

<file path=customXml/itemProps3.xml><?xml version="1.0" encoding="utf-8"?>
<ds:datastoreItem xmlns:ds="http://schemas.openxmlformats.org/officeDocument/2006/customXml" ds:itemID="{D1DCB7AE-F7E5-48EB-B5DB-B1EFC4C3B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81f50e-117a-46cc-a962-8445ace75847"/>
    <ds:schemaRef ds:uri="84a853f3-b091-4aa8-b618-68973be1a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RAM</Template>
  <TotalTime>3388</TotalTime>
  <Words>1209</Words>
  <Application>Microsoft Office PowerPoint</Application>
  <PresentationFormat>Widescreen</PresentationFormat>
  <Paragraphs>89</Paragraphs>
  <Slides>24</Slides>
  <Notes>7</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Georgia</vt:lpstr>
      <vt:lpstr>Open Sans</vt:lpstr>
      <vt:lpstr>Poppins</vt:lpstr>
      <vt:lpstr>Poppins Black</vt:lpstr>
      <vt:lpstr>Poppins ExtraBold</vt:lpstr>
      <vt:lpstr>Times New Roman</vt:lpstr>
      <vt:lpstr>Trebuchet MS</vt:lpstr>
      <vt:lpstr>Wingdings</vt:lpstr>
      <vt:lpstr>RAM</vt:lpstr>
      <vt:lpstr>Human Trafficking Awareness</vt:lpstr>
      <vt:lpstr>PowerPoint Presentation</vt:lpstr>
      <vt:lpstr>Statistics</vt:lpstr>
      <vt:lpstr>What are the signs? </vt:lpstr>
      <vt:lpstr>Top 10 Red Flags and Indicators</vt:lpstr>
      <vt:lpstr>Top 10 Red Flags and Indicators</vt:lpstr>
      <vt:lpstr>Who Are The Traffickers?</vt:lpstr>
      <vt:lpstr>If you see something, say something</vt:lpstr>
      <vt:lpstr>What should you look for?</vt:lpstr>
      <vt:lpstr>                             </vt:lpstr>
      <vt:lpstr>Myth versus Fact</vt:lpstr>
      <vt:lpstr>How do you report a suspected case?</vt:lpstr>
      <vt:lpstr>Additional Resources </vt:lpstr>
      <vt:lpstr>PowerPoint Presentation</vt:lpstr>
      <vt:lpstr>For Site Staff Only</vt:lpstr>
      <vt:lpstr>Human Trafficking Awareness – Required Training </vt:lpstr>
      <vt:lpstr>Human Trafficking Awareness (Florida)</vt:lpstr>
      <vt:lpstr>Human Trafficking Awareness (Florida)</vt:lpstr>
      <vt:lpstr>Human Trafficking Awareness (Florida)</vt:lpstr>
      <vt:lpstr>Human Trafficking Awareness (Florida)` </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dc:title>
  <dc:creator>David Speed</dc:creator>
  <cp:lastModifiedBy>Hannah Calhoun</cp:lastModifiedBy>
  <cp:revision>27</cp:revision>
  <dcterms:created xsi:type="dcterms:W3CDTF">2022-09-29T16:59:00Z</dcterms:created>
  <dcterms:modified xsi:type="dcterms:W3CDTF">2025-01-15T15:25:33Z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0x010100E8A64ABF1A7E4140B88D7E6574666C2A</vt:lpwstr>
  </property>
</Properties>
</file>